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3" r:id="rId16"/>
    <p:sldId id="272" r:id="rId17"/>
    <p:sldId id="274" r:id="rId18"/>
    <p:sldId id="275" r:id="rId19"/>
    <p:sldId id="276" r:id="rId20"/>
    <p:sldId id="277" r:id="rId21"/>
    <p:sldId id="278" r:id="rId22"/>
    <p:sldId id="280"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FF"/>
    <a:srgbClr val="CC0099"/>
    <a:srgbClr val="009900"/>
    <a:srgbClr val="99663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073" autoAdjust="0"/>
    <p:restoredTop sz="94660" autoAdjust="0"/>
  </p:normalViewPr>
  <p:slideViewPr>
    <p:cSldViewPr snapToGrid="0">
      <p:cViewPr>
        <p:scale>
          <a:sx n="100" d="100"/>
          <a:sy n="100" d="100"/>
        </p:scale>
        <p:origin x="-1860" y="-36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D2188D8-7B89-4EC7-B8A7-572B4A8FD85E}" type="datetimeFigureOut">
              <a:rPr lang="ru-RU" smtClean="0"/>
              <a:pPr/>
              <a:t>17.07.2020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6AD3FCD-46E9-434B-B705-9C7B0C45FFE2}" type="slidenum">
              <a:rPr lang="ru-RU" smtClean="0"/>
              <a:pPr/>
              <a:t>‹#›</a:t>
            </a:fld>
            <a:endParaRPr lang="ru-RU"/>
          </a:p>
        </p:txBody>
      </p:sp>
    </p:spTree>
    <p:extLst>
      <p:ext uri="{BB962C8B-B14F-4D97-AF65-F5344CB8AC3E}">
        <p14:creationId xmlns:p14="http://schemas.microsoft.com/office/powerpoint/2010/main" xmlns="" val="3666129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D2188D8-7B89-4EC7-B8A7-572B4A8FD85E}" type="datetimeFigureOut">
              <a:rPr lang="ru-RU" smtClean="0"/>
              <a:pPr/>
              <a:t>17.07.2020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6AD3FCD-46E9-434B-B705-9C7B0C45FFE2}" type="slidenum">
              <a:rPr lang="ru-RU" smtClean="0"/>
              <a:pPr/>
              <a:t>‹#›</a:t>
            </a:fld>
            <a:endParaRPr lang="ru-RU"/>
          </a:p>
        </p:txBody>
      </p:sp>
    </p:spTree>
    <p:extLst>
      <p:ext uri="{BB962C8B-B14F-4D97-AF65-F5344CB8AC3E}">
        <p14:creationId xmlns:p14="http://schemas.microsoft.com/office/powerpoint/2010/main" xmlns="" val="3224673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D2188D8-7B89-4EC7-B8A7-572B4A8FD85E}" type="datetimeFigureOut">
              <a:rPr lang="ru-RU" smtClean="0"/>
              <a:pPr/>
              <a:t>17.07.2020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6AD3FCD-46E9-434B-B705-9C7B0C45FFE2}" type="slidenum">
              <a:rPr lang="ru-RU" smtClean="0"/>
              <a:pPr/>
              <a:t>‹#›</a:t>
            </a:fld>
            <a:endParaRPr lang="ru-RU"/>
          </a:p>
        </p:txBody>
      </p:sp>
    </p:spTree>
    <p:extLst>
      <p:ext uri="{BB962C8B-B14F-4D97-AF65-F5344CB8AC3E}">
        <p14:creationId xmlns:p14="http://schemas.microsoft.com/office/powerpoint/2010/main" xmlns="" val="1202380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D2188D8-7B89-4EC7-B8A7-572B4A8FD85E}" type="datetimeFigureOut">
              <a:rPr lang="ru-RU" smtClean="0"/>
              <a:pPr/>
              <a:t>17.07.2020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6AD3FCD-46E9-434B-B705-9C7B0C45FFE2}" type="slidenum">
              <a:rPr lang="ru-RU" smtClean="0"/>
              <a:pPr/>
              <a:t>‹#›</a:t>
            </a:fld>
            <a:endParaRPr lang="ru-RU"/>
          </a:p>
        </p:txBody>
      </p:sp>
    </p:spTree>
    <p:extLst>
      <p:ext uri="{BB962C8B-B14F-4D97-AF65-F5344CB8AC3E}">
        <p14:creationId xmlns:p14="http://schemas.microsoft.com/office/powerpoint/2010/main" xmlns="" val="2475895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D2188D8-7B89-4EC7-B8A7-572B4A8FD85E}" type="datetimeFigureOut">
              <a:rPr lang="ru-RU" smtClean="0"/>
              <a:pPr/>
              <a:t>17.07.2020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6AD3FCD-46E9-434B-B705-9C7B0C45FFE2}" type="slidenum">
              <a:rPr lang="ru-RU" smtClean="0"/>
              <a:pPr/>
              <a:t>‹#›</a:t>
            </a:fld>
            <a:endParaRPr lang="ru-RU"/>
          </a:p>
        </p:txBody>
      </p:sp>
    </p:spTree>
    <p:extLst>
      <p:ext uri="{BB962C8B-B14F-4D97-AF65-F5344CB8AC3E}">
        <p14:creationId xmlns:p14="http://schemas.microsoft.com/office/powerpoint/2010/main" xmlns="" val="2163692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D2188D8-7B89-4EC7-B8A7-572B4A8FD85E}" type="datetimeFigureOut">
              <a:rPr lang="ru-RU" smtClean="0"/>
              <a:pPr/>
              <a:t>17.07.2020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6AD3FCD-46E9-434B-B705-9C7B0C45FFE2}" type="slidenum">
              <a:rPr lang="ru-RU" smtClean="0"/>
              <a:pPr/>
              <a:t>‹#›</a:t>
            </a:fld>
            <a:endParaRPr lang="ru-RU"/>
          </a:p>
        </p:txBody>
      </p:sp>
    </p:spTree>
    <p:extLst>
      <p:ext uri="{BB962C8B-B14F-4D97-AF65-F5344CB8AC3E}">
        <p14:creationId xmlns:p14="http://schemas.microsoft.com/office/powerpoint/2010/main" xmlns="" val="701692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D2188D8-7B89-4EC7-B8A7-572B4A8FD85E}" type="datetimeFigureOut">
              <a:rPr lang="ru-RU" smtClean="0"/>
              <a:pPr/>
              <a:t>17.07.2020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6AD3FCD-46E9-434B-B705-9C7B0C45FFE2}" type="slidenum">
              <a:rPr lang="ru-RU" smtClean="0"/>
              <a:pPr/>
              <a:t>‹#›</a:t>
            </a:fld>
            <a:endParaRPr lang="ru-RU"/>
          </a:p>
        </p:txBody>
      </p:sp>
    </p:spTree>
    <p:extLst>
      <p:ext uri="{BB962C8B-B14F-4D97-AF65-F5344CB8AC3E}">
        <p14:creationId xmlns:p14="http://schemas.microsoft.com/office/powerpoint/2010/main" xmlns="" val="2660042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D2188D8-7B89-4EC7-B8A7-572B4A8FD85E}" type="datetimeFigureOut">
              <a:rPr lang="ru-RU" smtClean="0"/>
              <a:pPr/>
              <a:t>17.07.2020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6AD3FCD-46E9-434B-B705-9C7B0C45FFE2}" type="slidenum">
              <a:rPr lang="ru-RU" smtClean="0"/>
              <a:pPr/>
              <a:t>‹#›</a:t>
            </a:fld>
            <a:endParaRPr lang="ru-RU"/>
          </a:p>
        </p:txBody>
      </p:sp>
    </p:spTree>
    <p:extLst>
      <p:ext uri="{BB962C8B-B14F-4D97-AF65-F5344CB8AC3E}">
        <p14:creationId xmlns:p14="http://schemas.microsoft.com/office/powerpoint/2010/main" xmlns="" val="3077261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2188D8-7B89-4EC7-B8A7-572B4A8FD85E}" type="datetimeFigureOut">
              <a:rPr lang="ru-RU" smtClean="0"/>
              <a:pPr/>
              <a:t>17.07.2020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6AD3FCD-46E9-434B-B705-9C7B0C45FFE2}" type="slidenum">
              <a:rPr lang="ru-RU" smtClean="0"/>
              <a:pPr/>
              <a:t>‹#›</a:t>
            </a:fld>
            <a:endParaRPr lang="ru-RU"/>
          </a:p>
        </p:txBody>
      </p:sp>
    </p:spTree>
    <p:extLst>
      <p:ext uri="{BB962C8B-B14F-4D97-AF65-F5344CB8AC3E}">
        <p14:creationId xmlns:p14="http://schemas.microsoft.com/office/powerpoint/2010/main" xmlns="" val="1234054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2D2188D8-7B89-4EC7-B8A7-572B4A8FD85E}" type="datetimeFigureOut">
              <a:rPr lang="ru-RU" smtClean="0"/>
              <a:pPr/>
              <a:t>17.07.2020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6AD3FCD-46E9-434B-B705-9C7B0C45FFE2}" type="slidenum">
              <a:rPr lang="ru-RU" smtClean="0"/>
              <a:pPr/>
              <a:t>‹#›</a:t>
            </a:fld>
            <a:endParaRPr lang="ru-RU"/>
          </a:p>
        </p:txBody>
      </p:sp>
    </p:spTree>
    <p:extLst>
      <p:ext uri="{BB962C8B-B14F-4D97-AF65-F5344CB8AC3E}">
        <p14:creationId xmlns:p14="http://schemas.microsoft.com/office/powerpoint/2010/main" xmlns="" val="2698231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2D2188D8-7B89-4EC7-B8A7-572B4A8FD85E}" type="datetimeFigureOut">
              <a:rPr lang="ru-RU" smtClean="0"/>
              <a:pPr/>
              <a:t>17.07.2020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6AD3FCD-46E9-434B-B705-9C7B0C45FFE2}" type="slidenum">
              <a:rPr lang="ru-RU" smtClean="0"/>
              <a:pPr/>
              <a:t>‹#›</a:t>
            </a:fld>
            <a:endParaRPr lang="ru-RU"/>
          </a:p>
        </p:txBody>
      </p:sp>
    </p:spTree>
    <p:extLst>
      <p:ext uri="{BB962C8B-B14F-4D97-AF65-F5344CB8AC3E}">
        <p14:creationId xmlns:p14="http://schemas.microsoft.com/office/powerpoint/2010/main" xmlns="" val="3786960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18"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pic>
        <p:nvPicPr>
          <p:cNvPr id="7" name="Рисунок 6"/>
          <p:cNvPicPr>
            <a:picLocks noChangeAspect="1"/>
          </p:cNvPicPr>
          <p:nvPr userDrawn="1"/>
        </p:nvPicPr>
        <p:blipFill>
          <a:blip r:embed="rId14">
            <a:extLst>
              <a:ext uri="{28A0092B-C50C-407E-A947-70E740481C1C}">
                <a14:useLocalDpi xmlns:a14="http://schemas.microsoft.com/office/drawing/2010/main" xmlns=""/>
              </a:ext>
            </a:extLst>
          </a:blip>
          <a:stretch>
            <a:fillRect/>
          </a:stretch>
        </p:blipFill>
        <p:spPr>
          <a:xfrm rot="5400000">
            <a:off x="1298723" y="-957264"/>
            <a:ext cx="6546553" cy="8810927"/>
          </a:xfrm>
          <a:prstGeom prst="rect">
            <a:avLst/>
          </a:prstGeom>
        </p:spPr>
      </p:pic>
      <p:pic>
        <p:nvPicPr>
          <p:cNvPr id="10" name="Рисунок 9"/>
          <p:cNvPicPr>
            <a:picLocks noChangeAspect="1"/>
          </p:cNvPicPr>
          <p:nvPr userDrawn="1"/>
        </p:nvPicPr>
        <p:blipFill>
          <a:blip r:embed="rId15" cstate="email">
            <a:extLst>
              <a:ext uri="{28A0092B-C50C-407E-A947-70E740481C1C}">
                <a14:useLocalDpi xmlns:a14="http://schemas.microsoft.com/office/drawing/2010/main" xmlns=""/>
              </a:ext>
            </a:extLst>
          </a:blip>
          <a:stretch>
            <a:fillRect/>
          </a:stretch>
        </p:blipFill>
        <p:spPr>
          <a:xfrm>
            <a:off x="1366787" y="1"/>
            <a:ext cx="1366787" cy="789272"/>
          </a:xfrm>
          <a:prstGeom prst="rect">
            <a:avLst/>
          </a:prstGeom>
        </p:spPr>
      </p:pic>
      <p:pic>
        <p:nvPicPr>
          <p:cNvPr id="11" name="Рисунок 10"/>
          <p:cNvPicPr>
            <a:picLocks noChangeAspect="1"/>
          </p:cNvPicPr>
          <p:nvPr userDrawn="1"/>
        </p:nvPicPr>
        <p:blipFill>
          <a:blip r:embed="rId15" cstate="email">
            <a:extLst>
              <a:ext uri="{28A0092B-C50C-407E-A947-70E740481C1C}">
                <a14:useLocalDpi xmlns:a14="http://schemas.microsoft.com/office/drawing/2010/main" xmlns=""/>
              </a:ext>
            </a:extLst>
          </a:blip>
          <a:stretch>
            <a:fillRect/>
          </a:stretch>
        </p:blipFill>
        <p:spPr>
          <a:xfrm>
            <a:off x="2733574" y="1"/>
            <a:ext cx="1366787" cy="789272"/>
          </a:xfrm>
          <a:prstGeom prst="rect">
            <a:avLst/>
          </a:prstGeom>
        </p:spPr>
      </p:pic>
      <p:pic>
        <p:nvPicPr>
          <p:cNvPr id="12" name="Рисунок 11"/>
          <p:cNvPicPr>
            <a:picLocks noChangeAspect="1"/>
          </p:cNvPicPr>
          <p:nvPr userDrawn="1"/>
        </p:nvPicPr>
        <p:blipFill>
          <a:blip r:embed="rId15" cstate="email">
            <a:extLst>
              <a:ext uri="{28A0092B-C50C-407E-A947-70E740481C1C}">
                <a14:useLocalDpi xmlns:a14="http://schemas.microsoft.com/office/drawing/2010/main" xmlns=""/>
              </a:ext>
            </a:extLst>
          </a:blip>
          <a:stretch>
            <a:fillRect/>
          </a:stretch>
        </p:blipFill>
        <p:spPr>
          <a:xfrm>
            <a:off x="4100361" y="1"/>
            <a:ext cx="1366787" cy="789272"/>
          </a:xfrm>
          <a:prstGeom prst="rect">
            <a:avLst/>
          </a:prstGeom>
        </p:spPr>
      </p:pic>
      <p:pic>
        <p:nvPicPr>
          <p:cNvPr id="13" name="Рисунок 12"/>
          <p:cNvPicPr>
            <a:picLocks noChangeAspect="1"/>
          </p:cNvPicPr>
          <p:nvPr userDrawn="1"/>
        </p:nvPicPr>
        <p:blipFill>
          <a:blip r:embed="rId15" cstate="email">
            <a:extLst>
              <a:ext uri="{28A0092B-C50C-407E-A947-70E740481C1C}">
                <a14:useLocalDpi xmlns:a14="http://schemas.microsoft.com/office/drawing/2010/main" xmlns=""/>
              </a:ext>
            </a:extLst>
          </a:blip>
          <a:stretch>
            <a:fillRect/>
          </a:stretch>
        </p:blipFill>
        <p:spPr>
          <a:xfrm>
            <a:off x="5467148" y="1"/>
            <a:ext cx="1366787" cy="789272"/>
          </a:xfrm>
          <a:prstGeom prst="rect">
            <a:avLst/>
          </a:prstGeom>
        </p:spPr>
      </p:pic>
      <p:pic>
        <p:nvPicPr>
          <p:cNvPr id="14" name="Рисунок 13"/>
          <p:cNvPicPr>
            <a:picLocks noChangeAspect="1"/>
          </p:cNvPicPr>
          <p:nvPr userDrawn="1"/>
        </p:nvPicPr>
        <p:blipFill>
          <a:blip r:embed="rId15" cstate="email">
            <a:extLst>
              <a:ext uri="{28A0092B-C50C-407E-A947-70E740481C1C}">
                <a14:useLocalDpi xmlns:a14="http://schemas.microsoft.com/office/drawing/2010/main" xmlns=""/>
              </a:ext>
            </a:extLst>
          </a:blip>
          <a:stretch>
            <a:fillRect/>
          </a:stretch>
        </p:blipFill>
        <p:spPr>
          <a:xfrm>
            <a:off x="6833935" y="1"/>
            <a:ext cx="1366787" cy="789272"/>
          </a:xfrm>
          <a:prstGeom prst="rect">
            <a:avLst/>
          </a:prstGeom>
        </p:spPr>
      </p:pic>
      <p:pic>
        <p:nvPicPr>
          <p:cNvPr id="15" name="Рисунок 14"/>
          <p:cNvPicPr>
            <a:picLocks noChangeAspect="1"/>
          </p:cNvPicPr>
          <p:nvPr userDrawn="1"/>
        </p:nvPicPr>
        <p:blipFill rotWithShape="1">
          <a:blip r:embed="rId16" cstate="email">
            <a:extLst>
              <a:ext uri="{28A0092B-C50C-407E-A947-70E740481C1C}">
                <a14:useLocalDpi xmlns:a14="http://schemas.microsoft.com/office/drawing/2010/main" xmlns=""/>
              </a:ext>
            </a:extLst>
          </a:blip>
          <a:srcRect/>
          <a:stretch/>
        </p:blipFill>
        <p:spPr>
          <a:xfrm>
            <a:off x="8191100" y="0"/>
            <a:ext cx="963128" cy="789272"/>
          </a:xfrm>
          <a:prstGeom prst="rect">
            <a:avLst/>
          </a:prstGeom>
        </p:spPr>
      </p:pic>
      <p:pic>
        <p:nvPicPr>
          <p:cNvPr id="9" name="Рисунок 8"/>
          <p:cNvPicPr>
            <a:picLocks noChangeAspect="1"/>
          </p:cNvPicPr>
          <p:nvPr userDrawn="1"/>
        </p:nvPicPr>
        <p:blipFill>
          <a:blip r:embed="rId15" cstate="email">
            <a:extLst>
              <a:ext uri="{28A0092B-C50C-407E-A947-70E740481C1C}">
                <a14:useLocalDpi xmlns:a14="http://schemas.microsoft.com/office/drawing/2010/main" xmlns=""/>
              </a:ext>
            </a:extLst>
          </a:blip>
          <a:stretch>
            <a:fillRect/>
          </a:stretch>
        </p:blipFill>
        <p:spPr>
          <a:xfrm>
            <a:off x="0" y="1"/>
            <a:ext cx="1366787" cy="789272"/>
          </a:xfrm>
          <a:prstGeom prst="rect">
            <a:avLst/>
          </a:prstGeom>
        </p:spPr>
      </p:pic>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pic>
        <p:nvPicPr>
          <p:cNvPr id="16" name="Рисунок 15"/>
          <p:cNvPicPr>
            <a:picLocks noChangeAspect="1"/>
          </p:cNvPicPr>
          <p:nvPr userDrawn="1"/>
        </p:nvPicPr>
        <p:blipFill>
          <a:blip r:embed="rId17" cstate="email">
            <a:extLst>
              <a:ext uri="{28A0092B-C50C-407E-A947-70E740481C1C}">
                <a14:useLocalDpi xmlns:a14="http://schemas.microsoft.com/office/drawing/2010/main" xmlns=""/>
              </a:ext>
            </a:extLst>
          </a:blip>
          <a:stretch>
            <a:fillRect/>
          </a:stretch>
        </p:blipFill>
        <p:spPr>
          <a:xfrm>
            <a:off x="7898926" y="5375749"/>
            <a:ext cx="1421437" cy="1480664"/>
          </a:xfrm>
          <a:prstGeom prst="rect">
            <a:avLst/>
          </a:prstGeom>
        </p:spPr>
      </p:pic>
      <p:pic>
        <p:nvPicPr>
          <p:cNvPr id="17" name="Рисунок 16"/>
          <p:cNvPicPr>
            <a:picLocks noChangeAspect="1"/>
          </p:cNvPicPr>
          <p:nvPr userDrawn="1"/>
        </p:nvPicPr>
        <p:blipFill>
          <a:blip r:embed="rId18" cstate="email">
            <a:extLst>
              <a:ext uri="{28A0092B-C50C-407E-A947-70E740481C1C}">
                <a14:useLocalDpi xmlns:a14="http://schemas.microsoft.com/office/drawing/2010/main" xmlns=""/>
              </a:ext>
            </a:extLst>
          </a:blip>
          <a:stretch>
            <a:fillRect/>
          </a:stretch>
        </p:blipFill>
        <p:spPr>
          <a:xfrm>
            <a:off x="6552" y="5350243"/>
            <a:ext cx="1420307" cy="1507757"/>
          </a:xfrm>
          <a:prstGeom prst="rect">
            <a:avLst/>
          </a:prstGeom>
        </p:spPr>
      </p:pic>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2188D8-7B89-4EC7-B8A7-572B4A8FD85E}" type="datetimeFigureOut">
              <a:rPr lang="ru-RU" smtClean="0"/>
              <a:pPr/>
              <a:t>17.07.2020</a:t>
            </a:fld>
            <a:endParaRPr lang="ru-R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AD3FCD-46E9-434B-B705-9C7B0C45FFE2}" type="slidenum">
              <a:rPr lang="ru-RU" smtClean="0"/>
              <a:pPr/>
              <a:t>‹#›</a:t>
            </a:fld>
            <a:endParaRPr lang="ru-RU"/>
          </a:p>
        </p:txBody>
      </p:sp>
    </p:spTree>
    <p:extLst>
      <p:ext uri="{BB962C8B-B14F-4D97-AF65-F5344CB8AC3E}">
        <p14:creationId xmlns:p14="http://schemas.microsoft.com/office/powerpoint/2010/main" xmlns="" val="37907974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https://encrypted-tbn0.gstatic.com/images?q=tbn%3AANd9GcQviOJUPPf5ASgZFGwqUzzzuyyoIikFHU-BaLB3xeEptoQ-xZlJ&amp;usqp=CAU"/>
          <p:cNvPicPr/>
          <p:nvPr/>
        </p:nvPicPr>
        <p:blipFill>
          <a:blip r:embed="rId2">
            <a:lum bright="-10000" contrast="20000"/>
          </a:blip>
          <a:srcRect r="-2006"/>
          <a:stretch>
            <a:fillRect/>
          </a:stretch>
        </p:blipFill>
        <p:spPr bwMode="auto">
          <a:xfrm>
            <a:off x="297181" y="842430"/>
            <a:ext cx="1645919" cy="979683"/>
          </a:xfrm>
          <a:prstGeom prst="rect">
            <a:avLst/>
          </a:prstGeom>
          <a:noFill/>
          <a:ln w="9525">
            <a:noFill/>
            <a:miter lim="800000"/>
            <a:headEnd/>
            <a:tailEnd/>
          </a:ln>
        </p:spPr>
      </p:pic>
      <p:sp>
        <p:nvSpPr>
          <p:cNvPr id="2" name="Заголовок 1"/>
          <p:cNvSpPr>
            <a:spLocks noGrp="1"/>
          </p:cNvSpPr>
          <p:nvPr>
            <p:ph type="ctrTitle"/>
          </p:nvPr>
        </p:nvSpPr>
        <p:spPr>
          <a:xfrm>
            <a:off x="0" y="1611629"/>
            <a:ext cx="9144000" cy="2217421"/>
          </a:xfrm>
        </p:spPr>
        <p:txBody>
          <a:bodyPr>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b="1" spc="50" dirty="0" smtClean="0">
                <a:ln w="11430"/>
                <a:solidFill>
                  <a:srgbClr val="C00000"/>
                </a:solidFill>
                <a:effectLst>
                  <a:outerShdw blurRad="76200" dist="50800" dir="5400000" algn="tl" rotWithShape="0">
                    <a:srgbClr val="000000">
                      <a:alpha val="65000"/>
                    </a:srgbClr>
                  </a:outerShdw>
                </a:effectLst>
              </a:rPr>
              <a:t>ГИГИЕНА </a:t>
            </a:r>
            <a:br>
              <a:rPr lang="ru-RU" b="1" spc="50" dirty="0" smtClean="0">
                <a:ln w="11430"/>
                <a:solidFill>
                  <a:srgbClr val="C00000"/>
                </a:solidFill>
                <a:effectLst>
                  <a:outerShdw blurRad="76200" dist="50800" dir="5400000" algn="tl" rotWithShape="0">
                    <a:srgbClr val="000000">
                      <a:alpha val="65000"/>
                    </a:srgbClr>
                  </a:outerShdw>
                </a:effectLst>
              </a:rPr>
            </a:br>
            <a:r>
              <a:rPr lang="ru-RU" b="1" spc="50" dirty="0" smtClean="0">
                <a:ln w="11430"/>
                <a:solidFill>
                  <a:srgbClr val="C00000"/>
                </a:solidFill>
                <a:effectLst>
                  <a:outerShdw blurRad="76200" dist="50800" dir="5400000" algn="tl" rotWithShape="0">
                    <a:srgbClr val="000000">
                      <a:alpha val="65000"/>
                    </a:srgbClr>
                  </a:outerShdw>
                </a:effectLst>
              </a:rPr>
              <a:t>ПЕВЧЕСКОГО </a:t>
            </a:r>
            <a:br>
              <a:rPr lang="ru-RU" b="1" spc="50" dirty="0" smtClean="0">
                <a:ln w="11430"/>
                <a:solidFill>
                  <a:srgbClr val="C00000"/>
                </a:solidFill>
                <a:effectLst>
                  <a:outerShdw blurRad="76200" dist="50800" dir="5400000" algn="tl" rotWithShape="0">
                    <a:srgbClr val="000000">
                      <a:alpha val="65000"/>
                    </a:srgbClr>
                  </a:outerShdw>
                </a:effectLst>
              </a:rPr>
            </a:br>
            <a:r>
              <a:rPr lang="ru-RU" b="1" spc="50" dirty="0" smtClean="0">
                <a:ln w="11430"/>
                <a:solidFill>
                  <a:srgbClr val="C00000"/>
                </a:solidFill>
                <a:effectLst>
                  <a:outerShdw blurRad="76200" dist="50800" dir="5400000" algn="tl" rotWithShape="0">
                    <a:srgbClr val="000000">
                      <a:alpha val="65000"/>
                    </a:srgbClr>
                  </a:outerShdw>
                </a:effectLst>
              </a:rPr>
              <a:t>ГОЛОСА</a:t>
            </a:r>
            <a:endParaRPr lang="ru-RU" b="1" spc="50" dirty="0">
              <a:ln w="11430"/>
              <a:solidFill>
                <a:srgbClr val="C00000"/>
              </a:solidFill>
              <a:effectLst>
                <a:outerShdw blurRad="76200" dist="50800" dir="5400000" algn="tl" rotWithShape="0">
                  <a:srgbClr val="000000">
                    <a:alpha val="65000"/>
                  </a:srgbClr>
                </a:outerShdw>
              </a:effectLst>
            </a:endParaRPr>
          </a:p>
        </p:txBody>
      </p:sp>
      <p:sp>
        <p:nvSpPr>
          <p:cNvPr id="3" name="Подзаголовок 2"/>
          <p:cNvSpPr>
            <a:spLocks noGrp="1"/>
          </p:cNvSpPr>
          <p:nvPr>
            <p:ph type="subTitle" idx="1"/>
          </p:nvPr>
        </p:nvSpPr>
        <p:spPr>
          <a:xfrm>
            <a:off x="1143000" y="3571876"/>
            <a:ext cx="7658100" cy="2280284"/>
          </a:xfrm>
        </p:spPr>
        <p:txBody>
          <a:bodyPr>
            <a:normAutofit/>
          </a:bodyPr>
          <a:lstStyle/>
          <a:p>
            <a:pPr algn="r"/>
            <a:endParaRPr lang="ru-RU" b="1" dirty="0" smtClean="0">
              <a:latin typeface="Times New Roman" pitchFamily="18" charset="0"/>
              <a:cs typeface="Times New Roman" pitchFamily="18" charset="0"/>
            </a:endParaRPr>
          </a:p>
          <a:p>
            <a:pPr algn="r"/>
            <a:endParaRPr lang="ru-RU" b="1" dirty="0" smtClean="0">
              <a:latin typeface="Times New Roman" pitchFamily="18" charset="0"/>
              <a:cs typeface="Times New Roman" pitchFamily="18" charset="0"/>
            </a:endParaRPr>
          </a:p>
          <a:p>
            <a:pPr algn="r">
              <a:spcBef>
                <a:spcPts val="0"/>
              </a:spcBef>
            </a:pPr>
            <a:r>
              <a:rPr lang="ru-RU" sz="2000" b="1" dirty="0" smtClean="0">
                <a:ln w="10541" cmpd="sng">
                  <a:solidFill>
                    <a:srgbClr val="7D7D7D">
                      <a:tint val="100000"/>
                      <a:shade val="100000"/>
                      <a:satMod val="110000"/>
                    </a:srgbClr>
                  </a:solidFill>
                  <a:prstDash val="solid"/>
                </a:ln>
                <a:solidFill>
                  <a:srgbClr val="00B050"/>
                </a:solidFill>
                <a:latin typeface="Times New Roman" pitchFamily="18" charset="0"/>
                <a:cs typeface="Times New Roman" pitchFamily="18" charset="0"/>
              </a:rPr>
              <a:t>Подготовила: Дроздова Елена Владимировна</a:t>
            </a:r>
          </a:p>
          <a:p>
            <a:pPr algn="r">
              <a:lnSpc>
                <a:spcPct val="100000"/>
              </a:lnSpc>
              <a:spcBef>
                <a:spcPts val="0"/>
              </a:spcBef>
            </a:pPr>
            <a:endParaRPr lang="ru-RU" sz="900" b="1" dirty="0" smtClean="0">
              <a:ln w="10541" cmpd="sng">
                <a:solidFill>
                  <a:srgbClr val="7D7D7D">
                    <a:tint val="100000"/>
                    <a:shade val="100000"/>
                    <a:satMod val="110000"/>
                  </a:srgbClr>
                </a:solidFill>
                <a:prstDash val="solid"/>
              </a:ln>
              <a:solidFill>
                <a:srgbClr val="00B050"/>
              </a:solidFill>
              <a:latin typeface="Times New Roman" pitchFamily="18" charset="0"/>
              <a:cs typeface="Times New Roman" pitchFamily="18" charset="0"/>
            </a:endParaRPr>
          </a:p>
          <a:p>
            <a:pPr algn="r">
              <a:lnSpc>
                <a:spcPct val="100000"/>
              </a:lnSpc>
              <a:spcBef>
                <a:spcPts val="0"/>
              </a:spcBef>
            </a:pPr>
            <a:r>
              <a:rPr lang="ru-RU" sz="2000" b="1" dirty="0" smtClean="0">
                <a:ln w="10541" cmpd="sng">
                  <a:solidFill>
                    <a:srgbClr val="7D7D7D">
                      <a:tint val="100000"/>
                      <a:shade val="100000"/>
                      <a:satMod val="110000"/>
                    </a:srgbClr>
                  </a:solidFill>
                  <a:prstDash val="solid"/>
                </a:ln>
                <a:solidFill>
                  <a:srgbClr val="00B050"/>
                </a:solidFill>
                <a:latin typeface="Times New Roman" pitchFamily="18" charset="0"/>
                <a:cs typeface="Times New Roman" pitchFamily="18" charset="0"/>
              </a:rPr>
              <a:t>педагог дополнительного образования</a:t>
            </a:r>
            <a:endParaRPr lang="en-US" sz="2000" b="1" dirty="0" smtClean="0">
              <a:ln w="10541" cmpd="sng">
                <a:solidFill>
                  <a:srgbClr val="7D7D7D">
                    <a:tint val="100000"/>
                    <a:shade val="100000"/>
                    <a:satMod val="110000"/>
                  </a:srgbClr>
                </a:solidFill>
                <a:prstDash val="solid"/>
              </a:ln>
              <a:solidFill>
                <a:srgbClr val="00B050"/>
              </a:solidFill>
              <a:latin typeface="Times New Roman" pitchFamily="18" charset="0"/>
              <a:cs typeface="Times New Roman" pitchFamily="18" charset="0"/>
            </a:endParaRPr>
          </a:p>
          <a:p>
            <a:pPr algn="r">
              <a:lnSpc>
                <a:spcPct val="100000"/>
              </a:lnSpc>
              <a:spcBef>
                <a:spcPts val="0"/>
              </a:spcBef>
            </a:pPr>
            <a:r>
              <a:rPr lang="ru-RU" sz="2000" b="1" dirty="0" smtClean="0">
                <a:ln w="10541" cmpd="sng">
                  <a:solidFill>
                    <a:srgbClr val="7D7D7D">
                      <a:tint val="100000"/>
                      <a:shade val="100000"/>
                      <a:satMod val="110000"/>
                    </a:srgbClr>
                  </a:solidFill>
                  <a:prstDash val="solid"/>
                </a:ln>
                <a:solidFill>
                  <a:srgbClr val="00B050"/>
                </a:solidFill>
                <a:latin typeface="Times New Roman" pitchFamily="18" charset="0"/>
                <a:cs typeface="Times New Roman" pitchFamily="18" charset="0"/>
              </a:rPr>
              <a:t>МБУДО г. Иркутска «Дом детского творчества №3»</a:t>
            </a:r>
          </a:p>
          <a:p>
            <a:endParaRPr lang="ru-RU"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ndParaRPr>
          </a:p>
        </p:txBody>
      </p:sp>
      <p:sp>
        <p:nvSpPr>
          <p:cNvPr id="4" name="Подзаголовок 2"/>
          <p:cNvSpPr txBox="1">
            <a:spLocks/>
          </p:cNvSpPr>
          <p:nvPr/>
        </p:nvSpPr>
        <p:spPr>
          <a:xfrm>
            <a:off x="0" y="5562600"/>
            <a:ext cx="9144000" cy="1079500"/>
          </a:xfrm>
          <a:prstGeom prst="rect">
            <a:avLst/>
          </a:prstGeom>
        </p:spPr>
        <p:txBody>
          <a:bodyPr vert="horz" lIns="91440" tIns="45720" rIns="91440" bIns="45720" rtlCol="0">
            <a:normAutofit fontScale="92500" lnSpcReduction="20000"/>
          </a:body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ru-RU" sz="24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ru-RU" sz="24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ru-RU" sz="2200" b="1" i="0" u="none" strike="noStrike" kern="1200" normalizeH="0" baseline="0" noProof="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uLnTx/>
                <a:uFillTx/>
                <a:latin typeface="Times New Roman" pitchFamily="18" charset="0"/>
                <a:ea typeface="+mn-ea"/>
                <a:cs typeface="Times New Roman" pitchFamily="18" charset="0"/>
              </a:rPr>
              <a:t>Иркутск, 2020</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ru-RU" sz="2400" b="0" i="0" u="none" strike="noStrike" kern="1200" cap="none" spc="0" normalizeH="0" baseline="0" noProof="0" dirty="0">
              <a:ln>
                <a:noFill/>
              </a:ln>
              <a:solidFill>
                <a:schemeClr val="tx1"/>
              </a:solidFill>
              <a:effectLst/>
              <a:uLnTx/>
              <a:uFillTx/>
              <a:latin typeface="+mn-lt"/>
              <a:ea typeface="+mn-ea"/>
              <a:cs typeface="+mn-cs"/>
            </a:endParaRPr>
          </a:p>
        </p:txBody>
      </p:sp>
      <p:pic>
        <p:nvPicPr>
          <p:cNvPr id="5" name="Picture 2" descr="https://sun9-26.userapi.com/c846322/v846322710/12147e/dATpPEv-5Lw.jpg"/>
          <p:cNvPicPr>
            <a:picLocks noChangeAspect="1" noChangeArrowheads="1"/>
          </p:cNvPicPr>
          <p:nvPr/>
        </p:nvPicPr>
        <p:blipFill>
          <a:blip r:embed="rId3" cstate="print"/>
          <a:srcRect/>
          <a:stretch>
            <a:fillRect/>
          </a:stretch>
        </p:blipFill>
        <p:spPr bwMode="auto">
          <a:xfrm>
            <a:off x="7406640" y="847931"/>
            <a:ext cx="1366101" cy="1170040"/>
          </a:xfrm>
          <a:prstGeom prst="rect">
            <a:avLst/>
          </a:prstGeom>
          <a:noFill/>
          <a:effectLst/>
        </p:spPr>
      </p:pic>
    </p:spTree>
    <p:extLst>
      <p:ext uri="{BB962C8B-B14F-4D97-AF65-F5344CB8AC3E}">
        <p14:creationId xmlns:p14="http://schemas.microsoft.com/office/powerpoint/2010/main" xmlns="" val="467423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3362" y="838200"/>
            <a:ext cx="8429964" cy="523220"/>
          </a:xfrm>
          <a:prstGeom prst="rect">
            <a:avLst/>
          </a:prstGeom>
          <a:noFill/>
        </p:spPr>
        <p:txBody>
          <a:bodyPr wrap="square" rtlCol="0">
            <a:spAutoFit/>
          </a:bodyPr>
          <a:lstStyle/>
          <a:p>
            <a:pPr algn="ctr"/>
            <a:r>
              <a:rPr lang="ru-RU" sz="2800" b="1" dirty="0" smtClean="0">
                <a:solidFill>
                  <a:srgbClr val="0070C0"/>
                </a:solidFill>
                <a:latin typeface="+mj-lt"/>
              </a:rPr>
              <a:t>ПРАВИЛА ГИГИЕНЫ ПЕВЧЕСКОГО ГОЛОСА</a:t>
            </a:r>
          </a:p>
        </p:txBody>
      </p:sp>
      <p:sp>
        <p:nvSpPr>
          <p:cNvPr id="4" name="Прямоугольник 3"/>
          <p:cNvSpPr/>
          <p:nvPr/>
        </p:nvSpPr>
        <p:spPr>
          <a:xfrm>
            <a:off x="0" y="1460500"/>
            <a:ext cx="9144000" cy="5252224"/>
          </a:xfrm>
          <a:prstGeom prst="rect">
            <a:avLst/>
          </a:prstGeom>
          <a:noFill/>
        </p:spPr>
        <p:txBody>
          <a:bodyPr wrap="square" lIns="91440" tIns="45720" rIns="91440" bIns="45720">
            <a:spAutoFit/>
          </a:bodyPr>
          <a:lstStyle/>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Правило </a:t>
            </a:r>
          </a:p>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№6</a:t>
            </a:r>
            <a:endParaRPr lang="ru-RU" sz="16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Прямоугольник 5"/>
          <p:cNvSpPr/>
          <p:nvPr/>
        </p:nvSpPr>
        <p:spPr>
          <a:xfrm>
            <a:off x="368300" y="1562100"/>
            <a:ext cx="8420100" cy="5078313"/>
          </a:xfrm>
          <a:prstGeom prst="rect">
            <a:avLst/>
          </a:prstGeom>
        </p:spPr>
        <p:txBody>
          <a:bodyPr wrap="square">
            <a:spAutoFit/>
            <a:scene3d>
              <a:camera prst="orthographicFront"/>
              <a:lightRig rig="threePt" dir="t"/>
            </a:scene3d>
            <a:sp3d extrusionH="57150">
              <a:bevelT w="82550" h="38100" prst="coolSlant"/>
            </a:sp3d>
          </a:bodyPr>
          <a:lstStyle/>
          <a:p>
            <a:pPr lvl="0" algn="ctr" fontAlgn="base"/>
            <a:r>
              <a:rPr lang="ru-RU" sz="3600" b="1" dirty="0" smtClean="0">
                <a:solidFill>
                  <a:schemeClr val="accent5">
                    <a:lumMod val="75000"/>
                  </a:schemeClr>
                </a:solidFill>
              </a:rPr>
              <a:t>Старайтесь соблюдать паузу </a:t>
            </a:r>
          </a:p>
          <a:p>
            <a:pPr lvl="0" algn="ctr" fontAlgn="base"/>
            <a:r>
              <a:rPr lang="ru-RU" sz="3600" b="1" dirty="0" smtClean="0">
                <a:solidFill>
                  <a:schemeClr val="accent5">
                    <a:lumMod val="75000"/>
                  </a:schemeClr>
                </a:solidFill>
              </a:rPr>
              <a:t>(не менее часа) между приёмом пищи и занятиями вокалом.</a:t>
            </a:r>
            <a:r>
              <a:rPr lang="ru-RU" sz="3600" dirty="0" smtClean="0">
                <a:solidFill>
                  <a:schemeClr val="accent5">
                    <a:lumMod val="75000"/>
                  </a:schemeClr>
                </a:solidFill>
              </a:rPr>
              <a:t> </a:t>
            </a:r>
          </a:p>
          <a:p>
            <a:pPr lvl="0" algn="ctr" fontAlgn="base"/>
            <a:r>
              <a:rPr lang="ru-RU" sz="3600" dirty="0" smtClean="0">
                <a:solidFill>
                  <a:schemeClr val="accent5">
                    <a:lumMod val="75000"/>
                  </a:schemeClr>
                </a:solidFill>
              </a:rPr>
              <a:t>После еды много энергии уходит на переработку пищи. Полный желудок давит на диафрагму, что затрудняет ее подвижность, тем самым затрудняется естественное </a:t>
            </a:r>
          </a:p>
          <a:p>
            <a:pPr lvl="0" algn="ctr" fontAlgn="base"/>
            <a:r>
              <a:rPr lang="ru-RU" sz="3600" dirty="0" smtClean="0">
                <a:solidFill>
                  <a:schemeClr val="accent5">
                    <a:lumMod val="75000"/>
                  </a:schemeClr>
                </a:solidFill>
              </a:rPr>
              <a:t>дыхание</a:t>
            </a:r>
            <a:endParaRPr lang="ru-RU" sz="3600" dirty="0">
              <a:solidFill>
                <a:schemeClr val="accent5">
                  <a:lumMod val="75000"/>
                </a:schemeClr>
              </a:solidFill>
            </a:endParaRPr>
          </a:p>
        </p:txBody>
      </p:sp>
    </p:spTree>
    <p:extLst>
      <p:ext uri="{BB962C8B-B14F-4D97-AF65-F5344CB8AC3E}">
        <p14:creationId xmlns:p14="http://schemas.microsoft.com/office/powerpoint/2010/main" xmlns="" val="16080899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3362" y="838200"/>
            <a:ext cx="8429964" cy="523220"/>
          </a:xfrm>
          <a:prstGeom prst="rect">
            <a:avLst/>
          </a:prstGeom>
          <a:noFill/>
        </p:spPr>
        <p:txBody>
          <a:bodyPr wrap="square" rtlCol="0">
            <a:spAutoFit/>
          </a:bodyPr>
          <a:lstStyle/>
          <a:p>
            <a:pPr algn="ctr"/>
            <a:r>
              <a:rPr lang="ru-RU" sz="2800" b="1" dirty="0" smtClean="0">
                <a:solidFill>
                  <a:srgbClr val="00B050"/>
                </a:solidFill>
                <a:latin typeface="+mj-lt"/>
              </a:rPr>
              <a:t>ПРАВИЛА ГИГИЕНЫ ПЕВЧЕСКОГО ГОЛОСА</a:t>
            </a:r>
          </a:p>
        </p:txBody>
      </p:sp>
      <p:sp>
        <p:nvSpPr>
          <p:cNvPr id="4" name="Прямоугольник 3"/>
          <p:cNvSpPr/>
          <p:nvPr/>
        </p:nvSpPr>
        <p:spPr>
          <a:xfrm>
            <a:off x="0" y="1460500"/>
            <a:ext cx="9144000" cy="5252224"/>
          </a:xfrm>
          <a:prstGeom prst="rect">
            <a:avLst/>
          </a:prstGeom>
          <a:noFill/>
        </p:spPr>
        <p:txBody>
          <a:bodyPr wrap="square" lIns="91440" tIns="45720" rIns="91440" bIns="45720">
            <a:spAutoFit/>
          </a:bodyPr>
          <a:lstStyle/>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Правило </a:t>
            </a:r>
          </a:p>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№7</a:t>
            </a:r>
            <a:endParaRPr lang="ru-RU" sz="16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5" name="Прямоугольник 4"/>
          <p:cNvSpPr/>
          <p:nvPr/>
        </p:nvSpPr>
        <p:spPr>
          <a:xfrm>
            <a:off x="774700" y="1562100"/>
            <a:ext cx="7632700" cy="4893647"/>
          </a:xfrm>
          <a:prstGeom prst="rect">
            <a:avLst/>
          </a:prstGeom>
        </p:spPr>
        <p:txBody>
          <a:bodyPr wrap="square">
            <a:spAutoFit/>
            <a:scene3d>
              <a:camera prst="orthographicFront"/>
              <a:lightRig rig="threePt" dir="t"/>
            </a:scene3d>
            <a:sp3d extrusionH="57150">
              <a:bevelT w="82550" h="38100" prst="coolSlant"/>
            </a:sp3d>
          </a:bodyPr>
          <a:lstStyle/>
          <a:p>
            <a:pPr lvl="0" algn="ctr" fontAlgn="base"/>
            <a:r>
              <a:rPr lang="ru-RU" sz="3900" b="1" dirty="0" smtClean="0">
                <a:solidFill>
                  <a:srgbClr val="00B0F0"/>
                </a:solidFill>
              </a:rPr>
              <a:t>Следите за состоянием зубов.</a:t>
            </a:r>
            <a:r>
              <a:rPr lang="ru-RU" sz="3900" dirty="0" smtClean="0">
                <a:solidFill>
                  <a:srgbClr val="00B0F0"/>
                </a:solidFill>
              </a:rPr>
              <a:t> Здоровые зубы – прежде всего, это эстетично, а ещё – это правильная дикция. Больные же зубы – источник инфекций верхних дыхательный путей и слизистой оболочки ротовой полости</a:t>
            </a:r>
            <a:endParaRPr lang="ru-RU" sz="3900" dirty="0">
              <a:solidFill>
                <a:srgbClr val="00B0F0"/>
              </a:solidFill>
            </a:endParaRPr>
          </a:p>
        </p:txBody>
      </p:sp>
    </p:spTree>
    <p:extLst>
      <p:ext uri="{BB962C8B-B14F-4D97-AF65-F5344CB8AC3E}">
        <p14:creationId xmlns:p14="http://schemas.microsoft.com/office/powerpoint/2010/main" xmlns="" val="16080899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3362" y="838200"/>
            <a:ext cx="8429964" cy="523220"/>
          </a:xfrm>
          <a:prstGeom prst="rect">
            <a:avLst/>
          </a:prstGeom>
          <a:noFill/>
        </p:spPr>
        <p:txBody>
          <a:bodyPr wrap="square" rtlCol="0">
            <a:spAutoFit/>
          </a:bodyPr>
          <a:lstStyle/>
          <a:p>
            <a:pPr algn="ctr"/>
            <a:r>
              <a:rPr lang="ru-RU" sz="2800" b="1" dirty="0" smtClean="0">
                <a:solidFill>
                  <a:srgbClr val="0070C0"/>
                </a:solidFill>
                <a:latin typeface="+mj-lt"/>
              </a:rPr>
              <a:t>ПРАВИЛА ГИГИЕНЫ ПЕВЧЕСКОГО ГОЛОСА</a:t>
            </a:r>
          </a:p>
        </p:txBody>
      </p:sp>
      <p:sp>
        <p:nvSpPr>
          <p:cNvPr id="4" name="Прямоугольник 3"/>
          <p:cNvSpPr/>
          <p:nvPr/>
        </p:nvSpPr>
        <p:spPr>
          <a:xfrm>
            <a:off x="0" y="1460500"/>
            <a:ext cx="9144000" cy="5252224"/>
          </a:xfrm>
          <a:prstGeom prst="rect">
            <a:avLst/>
          </a:prstGeom>
          <a:noFill/>
        </p:spPr>
        <p:txBody>
          <a:bodyPr wrap="square" lIns="91440" tIns="45720" rIns="91440" bIns="45720">
            <a:spAutoFit/>
          </a:bodyPr>
          <a:lstStyle/>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Правило </a:t>
            </a:r>
          </a:p>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№8</a:t>
            </a:r>
            <a:endParaRPr lang="ru-RU" sz="16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5" name="Прямоугольник 4"/>
          <p:cNvSpPr/>
          <p:nvPr/>
        </p:nvSpPr>
        <p:spPr>
          <a:xfrm>
            <a:off x="203200" y="1371600"/>
            <a:ext cx="8750300" cy="5262979"/>
          </a:xfrm>
          <a:prstGeom prst="rect">
            <a:avLst/>
          </a:prstGeom>
        </p:spPr>
        <p:txBody>
          <a:bodyPr wrap="square">
            <a:spAutoFit/>
            <a:scene3d>
              <a:camera prst="orthographicFront"/>
              <a:lightRig rig="threePt" dir="t"/>
            </a:scene3d>
            <a:sp3d extrusionH="57150">
              <a:bevelT w="82550" h="38100" prst="coolSlant"/>
            </a:sp3d>
          </a:bodyPr>
          <a:lstStyle/>
          <a:p>
            <a:pPr lvl="0" algn="ctr" fontAlgn="base"/>
            <a:r>
              <a:rPr lang="ru-RU" sz="2400" b="1" dirty="0" smtClean="0">
                <a:solidFill>
                  <a:schemeClr val="accent3">
                    <a:lumMod val="75000"/>
                  </a:schemeClr>
                </a:solidFill>
              </a:rPr>
              <a:t>Не злоупотребляйте раздражающей пищей</a:t>
            </a:r>
            <a:r>
              <a:rPr lang="ru-RU" sz="2400" dirty="0" smtClean="0">
                <a:solidFill>
                  <a:schemeClr val="accent3">
                    <a:lumMod val="75000"/>
                  </a:schemeClr>
                </a:solidFill>
              </a:rPr>
              <a:t> – острой, солёной, маринованной, кислой. Кроме того раздражение вызывают холодные и горячие еда и напитки. Перед пением не употребляйте шоколад, виноград, семечки, орехи, печенье – частички этих продуктов оседают на складках слизистой оболочки и вызывают раздражение. </a:t>
            </a:r>
            <a:r>
              <a:rPr lang="ru-RU" sz="2400" u="sng" dirty="0" smtClean="0">
                <a:solidFill>
                  <a:schemeClr val="accent3">
                    <a:lumMod val="75000"/>
                  </a:schemeClr>
                </a:solidFill>
              </a:rPr>
              <a:t>Помните: мороженое и газированные напитки вредны для певческого голоса</a:t>
            </a:r>
            <a:r>
              <a:rPr lang="ru-RU" sz="2400" dirty="0" smtClean="0">
                <a:solidFill>
                  <a:schemeClr val="accent3">
                    <a:lumMod val="75000"/>
                  </a:schemeClr>
                </a:solidFill>
              </a:rPr>
              <a:t>! Мороженое – наше самое любимое лакомство, от него очень трудно отказаться. Если уж есть мороженое, то есть его следует дома, греть во рту перед тем, как проглотить. От газировки же следует отказаться совсем. Не пейте перед пением кофе, чай, </a:t>
            </a:r>
          </a:p>
          <a:p>
            <a:pPr lvl="0" algn="ctr" fontAlgn="base"/>
            <a:r>
              <a:rPr lang="ru-RU" sz="2400" dirty="0" err="1" smtClean="0">
                <a:solidFill>
                  <a:schemeClr val="accent3">
                    <a:lumMod val="75000"/>
                  </a:schemeClr>
                </a:solidFill>
              </a:rPr>
              <a:t>особеннос</a:t>
            </a:r>
            <a:r>
              <a:rPr lang="ru-RU" sz="2400" dirty="0" smtClean="0">
                <a:solidFill>
                  <a:schemeClr val="accent3">
                    <a:lumMod val="75000"/>
                  </a:schemeClr>
                </a:solidFill>
              </a:rPr>
              <a:t> сахаром, так как эти напитки </a:t>
            </a:r>
          </a:p>
          <a:p>
            <a:pPr lvl="0" algn="ctr" fontAlgn="base"/>
            <a:r>
              <a:rPr lang="ru-RU" sz="2400" dirty="0" smtClean="0">
                <a:solidFill>
                  <a:schemeClr val="accent3">
                    <a:lumMod val="75000"/>
                  </a:schemeClr>
                </a:solidFill>
                <a:effectLst>
                  <a:glow rad="101600">
                    <a:schemeClr val="bg1">
                      <a:alpha val="60000"/>
                    </a:schemeClr>
                  </a:glow>
                </a:effectLst>
              </a:rPr>
              <a:t>обезвоживают организм и вызывают чувство жажды</a:t>
            </a:r>
            <a:endParaRPr lang="ru-RU" sz="2400" dirty="0">
              <a:solidFill>
                <a:schemeClr val="accent3">
                  <a:lumMod val="75000"/>
                </a:schemeClr>
              </a:solidFill>
              <a:effectLst>
                <a:glow rad="101600">
                  <a:schemeClr val="bg1">
                    <a:alpha val="60000"/>
                  </a:schemeClr>
                </a:glow>
              </a:effectLst>
            </a:endParaRPr>
          </a:p>
        </p:txBody>
      </p:sp>
    </p:spTree>
    <p:extLst>
      <p:ext uri="{BB962C8B-B14F-4D97-AF65-F5344CB8AC3E}">
        <p14:creationId xmlns:p14="http://schemas.microsoft.com/office/powerpoint/2010/main" xmlns="" val="16080899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3362" y="838200"/>
            <a:ext cx="8429964" cy="523220"/>
          </a:xfrm>
          <a:prstGeom prst="rect">
            <a:avLst/>
          </a:prstGeom>
          <a:noFill/>
        </p:spPr>
        <p:txBody>
          <a:bodyPr wrap="square" rtlCol="0">
            <a:spAutoFit/>
          </a:bodyPr>
          <a:lstStyle/>
          <a:p>
            <a:pPr algn="ctr"/>
            <a:r>
              <a:rPr lang="ru-RU" sz="2800" b="1" dirty="0" smtClean="0">
                <a:solidFill>
                  <a:srgbClr val="00B050"/>
                </a:solidFill>
                <a:latin typeface="+mj-lt"/>
              </a:rPr>
              <a:t>ПРАВИЛА ГИГИЕНЫ ПЕВЧЕСКОГО ГОЛОСА</a:t>
            </a:r>
          </a:p>
        </p:txBody>
      </p:sp>
      <p:sp>
        <p:nvSpPr>
          <p:cNvPr id="4" name="Прямоугольник 3"/>
          <p:cNvSpPr/>
          <p:nvPr/>
        </p:nvSpPr>
        <p:spPr>
          <a:xfrm>
            <a:off x="0" y="1460500"/>
            <a:ext cx="9144000" cy="5252224"/>
          </a:xfrm>
          <a:prstGeom prst="rect">
            <a:avLst/>
          </a:prstGeom>
          <a:noFill/>
        </p:spPr>
        <p:txBody>
          <a:bodyPr wrap="square" lIns="91440" tIns="45720" rIns="91440" bIns="45720">
            <a:spAutoFit/>
          </a:bodyPr>
          <a:lstStyle/>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Правило </a:t>
            </a:r>
          </a:p>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№9</a:t>
            </a:r>
            <a:endParaRPr lang="ru-RU" sz="16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Прямоугольник 5"/>
          <p:cNvSpPr/>
          <p:nvPr/>
        </p:nvSpPr>
        <p:spPr>
          <a:xfrm>
            <a:off x="774700" y="1409700"/>
            <a:ext cx="7632700" cy="5047536"/>
          </a:xfrm>
          <a:prstGeom prst="rect">
            <a:avLst/>
          </a:prstGeom>
        </p:spPr>
        <p:txBody>
          <a:bodyPr wrap="square">
            <a:spAutoFit/>
            <a:scene3d>
              <a:camera prst="orthographicFront"/>
              <a:lightRig rig="threePt" dir="t"/>
            </a:scene3d>
            <a:sp3d extrusionH="57150">
              <a:bevelT w="82550" h="38100" prst="coolSlant"/>
            </a:sp3d>
          </a:bodyPr>
          <a:lstStyle/>
          <a:p>
            <a:pPr lvl="0" algn="ctr" fontAlgn="base"/>
            <a:r>
              <a:rPr lang="ru-RU" sz="2300" b="1" dirty="0" smtClean="0">
                <a:solidFill>
                  <a:srgbClr val="C00000"/>
                </a:solidFill>
              </a:rPr>
              <a:t>Соблюдайте режим пения.</a:t>
            </a:r>
            <a:r>
              <a:rPr lang="ru-RU" sz="2300" dirty="0" smtClean="0">
                <a:solidFill>
                  <a:srgbClr val="C00000"/>
                </a:solidFill>
              </a:rPr>
              <a:t> Для детей младше 8 лет – занятие должно длиться не дольше 30 минут. Это один учебный час. Для детей старше 8 лет учебный час равен 45 минутам. Если же ребёнок чувствует усталость, напряжение и неприятные ощущения в горле во время пения, следует поставить в известность педагога, чтобы он остановил урок. Продлить же занятие до 2х учебных часов подряд можно под строгим контролем педагога и при условии, если ребенок обучается вокалу не менее  </a:t>
            </a:r>
          </a:p>
          <a:p>
            <a:pPr lvl="0" algn="ctr" fontAlgn="base"/>
            <a:r>
              <a:rPr lang="ru-RU" sz="2300" dirty="0" smtClean="0">
                <a:solidFill>
                  <a:srgbClr val="C00000"/>
                </a:solidFill>
                <a:effectLst>
                  <a:glow rad="101600">
                    <a:schemeClr val="bg1">
                      <a:alpha val="60000"/>
                    </a:schemeClr>
                  </a:glow>
                </a:effectLst>
              </a:rPr>
              <a:t>2-х   лет. Занятия должны проходить в хорошо проветриваемом, чистом помещении, с увлажненным (в меру) воздухом. Сухой воздух сушит </a:t>
            </a:r>
          </a:p>
          <a:p>
            <a:pPr lvl="0" algn="ctr" fontAlgn="base"/>
            <a:r>
              <a:rPr lang="ru-RU" sz="2300" dirty="0" smtClean="0">
                <a:solidFill>
                  <a:srgbClr val="C00000"/>
                </a:solidFill>
                <a:effectLst>
                  <a:glow rad="101600">
                    <a:schemeClr val="bg1">
                      <a:alpha val="60000"/>
                    </a:schemeClr>
                  </a:glow>
                </a:effectLst>
              </a:rPr>
              <a:t>слизистую </a:t>
            </a:r>
            <a:r>
              <a:rPr lang="ru-RU" sz="2300" dirty="0" smtClean="0">
                <a:solidFill>
                  <a:srgbClr val="C00000"/>
                </a:solidFill>
              </a:rPr>
              <a:t>оболочку верхних дыхательных путей</a:t>
            </a:r>
            <a:endParaRPr lang="ru-RU" sz="2300" dirty="0">
              <a:solidFill>
                <a:srgbClr val="C00000"/>
              </a:solidFill>
            </a:endParaRPr>
          </a:p>
        </p:txBody>
      </p:sp>
    </p:spTree>
    <p:extLst>
      <p:ext uri="{BB962C8B-B14F-4D97-AF65-F5344CB8AC3E}">
        <p14:creationId xmlns:p14="http://schemas.microsoft.com/office/powerpoint/2010/main" xmlns="" val="16080899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3362" y="838200"/>
            <a:ext cx="8429964" cy="523220"/>
          </a:xfrm>
          <a:prstGeom prst="rect">
            <a:avLst/>
          </a:prstGeom>
          <a:noFill/>
        </p:spPr>
        <p:txBody>
          <a:bodyPr wrap="square" rtlCol="0">
            <a:spAutoFit/>
          </a:bodyPr>
          <a:lstStyle/>
          <a:p>
            <a:pPr algn="ctr"/>
            <a:r>
              <a:rPr lang="ru-RU" sz="2800" b="1" dirty="0" smtClean="0">
                <a:solidFill>
                  <a:srgbClr val="0070C0"/>
                </a:solidFill>
                <a:latin typeface="+mj-lt"/>
              </a:rPr>
              <a:t>ПРАВИЛА ГИГИЕНЫ ПЕВЧЕСКОГО ГОЛОСА</a:t>
            </a:r>
          </a:p>
        </p:txBody>
      </p:sp>
      <p:sp>
        <p:nvSpPr>
          <p:cNvPr id="4" name="Прямоугольник 3"/>
          <p:cNvSpPr/>
          <p:nvPr/>
        </p:nvSpPr>
        <p:spPr>
          <a:xfrm>
            <a:off x="0" y="1460500"/>
            <a:ext cx="9144000" cy="5252224"/>
          </a:xfrm>
          <a:prstGeom prst="rect">
            <a:avLst/>
          </a:prstGeom>
          <a:noFill/>
        </p:spPr>
        <p:txBody>
          <a:bodyPr wrap="square" lIns="91440" tIns="45720" rIns="91440" bIns="45720">
            <a:spAutoFit/>
          </a:bodyPr>
          <a:lstStyle/>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Правило </a:t>
            </a:r>
          </a:p>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№10</a:t>
            </a:r>
            <a:endParaRPr lang="ru-RU" sz="16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Прямоугольник 5"/>
          <p:cNvSpPr/>
          <p:nvPr/>
        </p:nvSpPr>
        <p:spPr>
          <a:xfrm>
            <a:off x="254000" y="1501339"/>
            <a:ext cx="8699500" cy="3539430"/>
          </a:xfrm>
          <a:prstGeom prst="rect">
            <a:avLst/>
          </a:prstGeom>
        </p:spPr>
        <p:txBody>
          <a:bodyPr wrap="square">
            <a:spAutoFit/>
            <a:scene3d>
              <a:camera prst="orthographicFront"/>
              <a:lightRig rig="threePt" dir="t"/>
            </a:scene3d>
            <a:sp3d extrusionH="57150">
              <a:bevelT w="82550" h="38100" prst="coolSlant"/>
            </a:sp3d>
          </a:bodyPr>
          <a:lstStyle/>
          <a:p>
            <a:pPr lvl="0" algn="ctr" fontAlgn="base"/>
            <a:r>
              <a:rPr lang="ru-RU" sz="3200" b="1" dirty="0" smtClean="0">
                <a:solidFill>
                  <a:srgbClr val="9933FF"/>
                </a:solidFill>
              </a:rPr>
              <a:t>Избегайте форсированного звучания. </a:t>
            </a:r>
            <a:r>
              <a:rPr lang="ru-RU" sz="3200" dirty="0" smtClean="0">
                <a:solidFill>
                  <a:srgbClr val="9933FF"/>
                </a:solidFill>
              </a:rPr>
              <a:t>Следует помнить, что крик, </a:t>
            </a:r>
            <a:r>
              <a:rPr lang="ru-RU" sz="3200" i="1" dirty="0" smtClean="0">
                <a:solidFill>
                  <a:srgbClr val="9933FF"/>
                </a:solidFill>
              </a:rPr>
              <a:t>форсирование</a:t>
            </a:r>
            <a:r>
              <a:rPr lang="ru-RU" sz="1050" i="1" dirty="0" smtClean="0">
                <a:solidFill>
                  <a:srgbClr val="9933FF"/>
                </a:solidFill>
              </a:rPr>
              <a:t> </a:t>
            </a:r>
            <a:r>
              <a:rPr lang="ru-RU" sz="3200" baseline="30000" dirty="0" smtClean="0">
                <a:solidFill>
                  <a:srgbClr val="9933FF"/>
                </a:solidFill>
              </a:rPr>
              <a:t>1</a:t>
            </a:r>
            <a:r>
              <a:rPr lang="ru-RU" sz="3200" dirty="0" smtClean="0">
                <a:solidFill>
                  <a:srgbClr val="9933FF"/>
                </a:solidFill>
              </a:rPr>
              <a:t> звука, репертуар, не свойственный голосу по тесситуре, зажимы в голосе приводят к перенапряжению мышц, повреждению голосового аппарата, в том числе появлению узелков на голосовых связках</a:t>
            </a:r>
            <a:endParaRPr lang="ru-RU" sz="3200" dirty="0">
              <a:solidFill>
                <a:srgbClr val="9933FF"/>
              </a:solidFill>
            </a:endParaRPr>
          </a:p>
        </p:txBody>
      </p:sp>
      <p:sp>
        <p:nvSpPr>
          <p:cNvPr id="8" name="Прямоугольник 7"/>
          <p:cNvSpPr/>
          <p:nvPr/>
        </p:nvSpPr>
        <p:spPr>
          <a:xfrm>
            <a:off x="1409700" y="5168901"/>
            <a:ext cx="6502400" cy="1323439"/>
          </a:xfrm>
          <a:prstGeom prst="rect">
            <a:avLst/>
          </a:prstGeom>
        </p:spPr>
        <p:txBody>
          <a:bodyPr wrap="square">
            <a:spAutoFit/>
            <a:scene3d>
              <a:camera prst="orthographicFront"/>
              <a:lightRig rig="threePt" dir="t"/>
            </a:scene3d>
            <a:sp3d extrusionH="57150">
              <a:bevelT w="82550" h="38100" prst="coolSlant"/>
            </a:sp3d>
          </a:bodyPr>
          <a:lstStyle/>
          <a:p>
            <a:r>
              <a:rPr lang="ru-RU" sz="2000" b="1" i="1" dirty="0" smtClean="0">
                <a:solidFill>
                  <a:srgbClr val="00B0F0"/>
                </a:solidFill>
                <a:latin typeface="Times New Roman"/>
                <a:ea typeface="Times New Roman"/>
                <a:cs typeface="Times New Roman"/>
              </a:rPr>
              <a:t>Форсирование</a:t>
            </a:r>
            <a:r>
              <a:rPr lang="ru-RU" sz="2000" i="1" dirty="0" smtClean="0">
                <a:solidFill>
                  <a:srgbClr val="00B0F0"/>
                </a:solidFill>
                <a:latin typeface="Times New Roman"/>
                <a:ea typeface="Times New Roman"/>
                <a:cs typeface="Times New Roman"/>
              </a:rPr>
              <a:t> голоса – излишнее усиление звучания. Певец напрягает голос в попытке взять слишком низкие либо высокие ноты. При таком пении воздушный поток, проходящий мимо голосовой щели, не затрагивает связки</a:t>
            </a:r>
            <a:endParaRPr lang="ru-RU" sz="2000" dirty="0">
              <a:solidFill>
                <a:srgbClr val="00B0F0"/>
              </a:solidFill>
            </a:endParaRPr>
          </a:p>
        </p:txBody>
      </p:sp>
    </p:spTree>
    <p:extLst>
      <p:ext uri="{BB962C8B-B14F-4D97-AF65-F5344CB8AC3E}">
        <p14:creationId xmlns:p14="http://schemas.microsoft.com/office/powerpoint/2010/main" xmlns="" val="16080899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3362" y="838200"/>
            <a:ext cx="8429964" cy="523220"/>
          </a:xfrm>
          <a:prstGeom prst="rect">
            <a:avLst/>
          </a:prstGeom>
          <a:noFill/>
        </p:spPr>
        <p:txBody>
          <a:bodyPr wrap="square" rtlCol="0">
            <a:spAutoFit/>
          </a:bodyPr>
          <a:lstStyle/>
          <a:p>
            <a:pPr algn="ctr"/>
            <a:r>
              <a:rPr lang="ru-RU" sz="2800" b="1" dirty="0" smtClean="0">
                <a:solidFill>
                  <a:srgbClr val="00B050"/>
                </a:solidFill>
                <a:latin typeface="+mj-lt"/>
              </a:rPr>
              <a:t>ПРАВИЛА ГИГИЕНЫ ПЕВЧЕСКОГО ГОЛОСА</a:t>
            </a:r>
          </a:p>
        </p:txBody>
      </p:sp>
      <p:sp>
        <p:nvSpPr>
          <p:cNvPr id="4" name="Прямоугольник 3"/>
          <p:cNvSpPr/>
          <p:nvPr/>
        </p:nvSpPr>
        <p:spPr>
          <a:xfrm>
            <a:off x="0" y="1460500"/>
            <a:ext cx="9144000" cy="5252224"/>
          </a:xfrm>
          <a:prstGeom prst="rect">
            <a:avLst/>
          </a:prstGeom>
          <a:noFill/>
        </p:spPr>
        <p:txBody>
          <a:bodyPr wrap="square" lIns="91440" tIns="45720" rIns="91440" bIns="45720">
            <a:spAutoFit/>
          </a:bodyPr>
          <a:lstStyle/>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Правило </a:t>
            </a:r>
          </a:p>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№11</a:t>
            </a:r>
            <a:endParaRPr lang="ru-RU" sz="16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7" name="Прямоугольник 6"/>
          <p:cNvSpPr/>
          <p:nvPr/>
        </p:nvSpPr>
        <p:spPr>
          <a:xfrm>
            <a:off x="254000" y="1511300"/>
            <a:ext cx="8699500" cy="4872137"/>
          </a:xfrm>
          <a:prstGeom prst="rect">
            <a:avLst/>
          </a:prstGeom>
        </p:spPr>
        <p:txBody>
          <a:bodyPr wrap="square">
            <a:spAutoFit/>
            <a:scene3d>
              <a:camera prst="orthographicFront"/>
              <a:lightRig rig="threePt" dir="t"/>
            </a:scene3d>
            <a:sp3d extrusionH="57150">
              <a:bevelT w="82550" h="38100" prst="coolSlant"/>
            </a:sp3d>
          </a:bodyPr>
          <a:lstStyle/>
          <a:p>
            <a:pPr lvl="0" algn="ctr" fontAlgn="base"/>
            <a:r>
              <a:rPr lang="ru-RU" sz="3800" b="1" dirty="0" smtClean="0">
                <a:solidFill>
                  <a:srgbClr val="FFFF00"/>
                </a:solidFill>
              </a:rPr>
              <a:t>Молчите, если охрипли.</a:t>
            </a:r>
            <a:r>
              <a:rPr lang="ru-RU" sz="3800" dirty="0" smtClean="0">
                <a:solidFill>
                  <a:srgbClr val="FFFF00"/>
                </a:solidFill>
              </a:rPr>
              <a:t> Не пойте и не говорите, чтобы не травмировать голос. Помните, что причиной нарушения голоса могут быть изменения структуры щитовидной железы или последствие стресса, изменения дыхательной, </a:t>
            </a:r>
            <a:r>
              <a:rPr lang="ru-RU" sz="3800" dirty="0" err="1" smtClean="0">
                <a:solidFill>
                  <a:srgbClr val="FFFF00"/>
                </a:solidFill>
              </a:rPr>
              <a:t>сердечно-сосудистой</a:t>
            </a:r>
            <a:r>
              <a:rPr lang="ru-RU" sz="3800" dirty="0" smtClean="0">
                <a:solidFill>
                  <a:srgbClr val="FFFF00"/>
                </a:solidFill>
              </a:rPr>
              <a:t>, нервной системы</a:t>
            </a:r>
            <a:endParaRPr lang="ru-RU" sz="3800" dirty="0">
              <a:solidFill>
                <a:srgbClr val="FFFF00"/>
              </a:solidFill>
            </a:endParaRPr>
          </a:p>
        </p:txBody>
      </p:sp>
    </p:spTree>
    <p:extLst>
      <p:ext uri="{BB962C8B-B14F-4D97-AF65-F5344CB8AC3E}">
        <p14:creationId xmlns:p14="http://schemas.microsoft.com/office/powerpoint/2010/main" xmlns="" val="16080899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3362" y="838200"/>
            <a:ext cx="8429964" cy="523220"/>
          </a:xfrm>
          <a:prstGeom prst="rect">
            <a:avLst/>
          </a:prstGeom>
          <a:noFill/>
        </p:spPr>
        <p:txBody>
          <a:bodyPr wrap="square" rtlCol="0">
            <a:spAutoFit/>
          </a:bodyPr>
          <a:lstStyle/>
          <a:p>
            <a:pPr algn="ctr"/>
            <a:r>
              <a:rPr lang="ru-RU" sz="2800" b="1" dirty="0" smtClean="0">
                <a:solidFill>
                  <a:srgbClr val="00B050"/>
                </a:solidFill>
                <a:latin typeface="+mj-lt"/>
              </a:rPr>
              <a:t>ПРАВИЛА ГИГИЕНЫ ПЕВЧЕСКОГО ГОЛОСА</a:t>
            </a:r>
          </a:p>
        </p:txBody>
      </p:sp>
      <p:sp>
        <p:nvSpPr>
          <p:cNvPr id="4" name="Прямоугольник 3"/>
          <p:cNvSpPr/>
          <p:nvPr/>
        </p:nvSpPr>
        <p:spPr>
          <a:xfrm>
            <a:off x="0" y="1460500"/>
            <a:ext cx="9144000" cy="5252224"/>
          </a:xfrm>
          <a:prstGeom prst="rect">
            <a:avLst/>
          </a:prstGeom>
          <a:noFill/>
        </p:spPr>
        <p:txBody>
          <a:bodyPr wrap="square" lIns="91440" tIns="45720" rIns="91440" bIns="45720">
            <a:spAutoFit/>
          </a:bodyPr>
          <a:lstStyle/>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Правило </a:t>
            </a:r>
          </a:p>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№12</a:t>
            </a:r>
            <a:endParaRPr lang="ru-RU" sz="16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Прямоугольник 5"/>
          <p:cNvSpPr/>
          <p:nvPr/>
        </p:nvSpPr>
        <p:spPr>
          <a:xfrm>
            <a:off x="469900" y="1409700"/>
            <a:ext cx="8267700" cy="5339923"/>
          </a:xfrm>
          <a:prstGeom prst="rect">
            <a:avLst/>
          </a:prstGeom>
        </p:spPr>
        <p:txBody>
          <a:bodyPr wrap="square">
            <a:spAutoFit/>
            <a:scene3d>
              <a:camera prst="orthographicFront"/>
              <a:lightRig rig="threePt" dir="t"/>
            </a:scene3d>
            <a:sp3d extrusionH="57150">
              <a:bevelT w="82550" h="38100" prst="coolSlant"/>
            </a:sp3d>
          </a:bodyPr>
          <a:lstStyle/>
          <a:p>
            <a:pPr lvl="0" algn="ctr" fontAlgn="base"/>
            <a:r>
              <a:rPr lang="ru-RU" sz="3100" b="1" dirty="0" smtClean="0">
                <a:solidFill>
                  <a:srgbClr val="00B0F0"/>
                </a:solidFill>
              </a:rPr>
              <a:t>Правильно организовывайте свои силы в день выступления (концерта, экзамена, конкурса). </a:t>
            </a:r>
            <a:r>
              <a:rPr lang="ru-RU" sz="3100" dirty="0" smtClean="0">
                <a:solidFill>
                  <a:srgbClr val="00B0F0"/>
                </a:solidFill>
              </a:rPr>
              <a:t>Ни в коем случае не употребляйте тонизирующее или успокоительное средство, так как Вы не знаете, как отреагирует на них ваш организм! Может случиться так, что Вы будете петь в непривычном физическом состоянии, а значит не сможете качественно исполнить даже100%  выученную на песню</a:t>
            </a:r>
            <a:endParaRPr lang="ru-RU" sz="3100" dirty="0">
              <a:solidFill>
                <a:srgbClr val="00B0F0"/>
              </a:solidFill>
            </a:endParaRPr>
          </a:p>
        </p:txBody>
      </p:sp>
    </p:spTree>
    <p:extLst>
      <p:ext uri="{BB962C8B-B14F-4D97-AF65-F5344CB8AC3E}">
        <p14:creationId xmlns:p14="http://schemas.microsoft.com/office/powerpoint/2010/main" xmlns="" val="16080899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3362" y="838200"/>
            <a:ext cx="8429964" cy="523220"/>
          </a:xfrm>
          <a:prstGeom prst="rect">
            <a:avLst/>
          </a:prstGeom>
          <a:noFill/>
        </p:spPr>
        <p:txBody>
          <a:bodyPr wrap="square" rtlCol="0">
            <a:spAutoFit/>
          </a:bodyPr>
          <a:lstStyle/>
          <a:p>
            <a:pPr algn="ctr"/>
            <a:r>
              <a:rPr lang="ru-RU" sz="2800" b="1" dirty="0" smtClean="0">
                <a:solidFill>
                  <a:srgbClr val="0070C0"/>
                </a:solidFill>
                <a:latin typeface="+mj-lt"/>
              </a:rPr>
              <a:t>ПРАВИЛА ГИГИЕНЫ ПЕВЧЕСКОГО ГОЛОСА</a:t>
            </a:r>
          </a:p>
        </p:txBody>
      </p:sp>
      <p:sp>
        <p:nvSpPr>
          <p:cNvPr id="4" name="Прямоугольник 3"/>
          <p:cNvSpPr/>
          <p:nvPr/>
        </p:nvSpPr>
        <p:spPr>
          <a:xfrm>
            <a:off x="0" y="1460500"/>
            <a:ext cx="9144000" cy="5252224"/>
          </a:xfrm>
          <a:prstGeom prst="rect">
            <a:avLst/>
          </a:prstGeom>
          <a:noFill/>
        </p:spPr>
        <p:txBody>
          <a:bodyPr wrap="square" lIns="91440" tIns="45720" rIns="91440" bIns="45720">
            <a:spAutoFit/>
          </a:bodyPr>
          <a:lstStyle/>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Правило </a:t>
            </a:r>
          </a:p>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№13</a:t>
            </a:r>
            <a:endParaRPr lang="ru-RU" sz="16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5" name="Прямоугольник 4"/>
          <p:cNvSpPr/>
          <p:nvPr/>
        </p:nvSpPr>
        <p:spPr>
          <a:xfrm>
            <a:off x="469900" y="1346200"/>
            <a:ext cx="8267700" cy="5355312"/>
          </a:xfrm>
          <a:prstGeom prst="rect">
            <a:avLst/>
          </a:prstGeom>
        </p:spPr>
        <p:txBody>
          <a:bodyPr wrap="square">
            <a:spAutoFit/>
            <a:scene3d>
              <a:camera prst="orthographicFront"/>
              <a:lightRig rig="threePt" dir="t"/>
            </a:scene3d>
            <a:sp3d extrusionH="57150">
              <a:bevelT w="82550" h="38100" prst="coolSlant"/>
            </a:sp3d>
          </a:bodyPr>
          <a:lstStyle/>
          <a:p>
            <a:pPr lvl="0" algn="ctr" fontAlgn="base"/>
            <a:r>
              <a:rPr lang="ru-RU" sz="3100" b="1" dirty="0" smtClean="0">
                <a:solidFill>
                  <a:schemeClr val="accent3">
                    <a:lumMod val="75000"/>
                  </a:schemeClr>
                </a:solidFill>
              </a:rPr>
              <a:t>Укрепляйте иммунитет. </a:t>
            </a:r>
            <a:r>
              <a:rPr lang="ru-RU" sz="3100" dirty="0" smtClean="0">
                <a:solidFill>
                  <a:schemeClr val="accent3">
                    <a:lumMod val="75000"/>
                  </a:schemeClr>
                </a:solidFill>
              </a:rPr>
              <a:t>Ни для кого не секрет, что для иммунитета и повышения жизненного тонуса очень полезно соблюдать режим сна и отдыха. Также важно следить за рационом и режимом питания, поддерживать физическую форму. Огромную пользу приносит закаливание организма. Пейте соки, ешьте ягоды, фрукты, овощи, мёд. </a:t>
            </a:r>
          </a:p>
          <a:p>
            <a:pPr lvl="0" algn="ctr" fontAlgn="base"/>
            <a:r>
              <a:rPr lang="ru-RU" sz="3100" dirty="0" smtClean="0">
                <a:solidFill>
                  <a:schemeClr val="accent3">
                    <a:lumMod val="75000"/>
                  </a:schemeClr>
                </a:solidFill>
              </a:rPr>
              <a:t>Употребляйте имбирь и мёд как противовоспалительные средства</a:t>
            </a:r>
            <a:r>
              <a:rPr lang="ru-RU" sz="3200" dirty="0" smtClean="0">
                <a:solidFill>
                  <a:schemeClr val="accent3">
                    <a:lumMod val="75000"/>
                  </a:schemeClr>
                </a:solidFill>
              </a:rPr>
              <a:t> </a:t>
            </a:r>
            <a:endParaRPr lang="ru-RU" sz="3200" dirty="0">
              <a:solidFill>
                <a:schemeClr val="accent3">
                  <a:lumMod val="75000"/>
                </a:schemeClr>
              </a:solidFill>
            </a:endParaRPr>
          </a:p>
        </p:txBody>
      </p:sp>
    </p:spTree>
    <p:extLst>
      <p:ext uri="{BB962C8B-B14F-4D97-AF65-F5344CB8AC3E}">
        <p14:creationId xmlns:p14="http://schemas.microsoft.com/office/powerpoint/2010/main" xmlns="" val="16080899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3362" y="838200"/>
            <a:ext cx="8429964" cy="523220"/>
          </a:xfrm>
          <a:prstGeom prst="rect">
            <a:avLst/>
          </a:prstGeom>
          <a:noFill/>
        </p:spPr>
        <p:txBody>
          <a:bodyPr wrap="square" rtlCol="0">
            <a:spAutoFit/>
          </a:bodyPr>
          <a:lstStyle/>
          <a:p>
            <a:pPr algn="ctr"/>
            <a:r>
              <a:rPr lang="ru-RU" sz="2800" b="1" dirty="0" smtClean="0">
                <a:solidFill>
                  <a:srgbClr val="00B050"/>
                </a:solidFill>
                <a:latin typeface="+mj-lt"/>
              </a:rPr>
              <a:t>ПРАВИЛА ГИГИЕНЫ ПЕВЧЕСКОГО ГОЛОСА</a:t>
            </a:r>
          </a:p>
        </p:txBody>
      </p:sp>
      <p:sp>
        <p:nvSpPr>
          <p:cNvPr id="4" name="Прямоугольник 3"/>
          <p:cNvSpPr/>
          <p:nvPr/>
        </p:nvSpPr>
        <p:spPr>
          <a:xfrm>
            <a:off x="0" y="1460500"/>
            <a:ext cx="9144000" cy="5252224"/>
          </a:xfrm>
          <a:prstGeom prst="rect">
            <a:avLst/>
          </a:prstGeom>
          <a:noFill/>
        </p:spPr>
        <p:txBody>
          <a:bodyPr wrap="square" lIns="91440" tIns="45720" rIns="91440" bIns="45720">
            <a:spAutoFit/>
          </a:bodyPr>
          <a:lstStyle/>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Правило </a:t>
            </a:r>
          </a:p>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№14</a:t>
            </a:r>
            <a:endParaRPr lang="ru-RU" sz="16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5" name="Прямоугольник 4"/>
          <p:cNvSpPr/>
          <p:nvPr/>
        </p:nvSpPr>
        <p:spPr>
          <a:xfrm>
            <a:off x="469900" y="1346200"/>
            <a:ext cx="8267700" cy="5509200"/>
          </a:xfrm>
          <a:prstGeom prst="rect">
            <a:avLst/>
          </a:prstGeom>
        </p:spPr>
        <p:txBody>
          <a:bodyPr wrap="square">
            <a:spAutoFit/>
            <a:scene3d>
              <a:camera prst="orthographicFront"/>
              <a:lightRig rig="threePt" dir="t"/>
            </a:scene3d>
            <a:sp3d extrusionH="57150">
              <a:bevelT w="82550" h="38100" prst="coolSlant"/>
            </a:sp3d>
          </a:bodyPr>
          <a:lstStyle/>
          <a:p>
            <a:pPr lvl="0" algn="ctr" fontAlgn="base"/>
            <a:r>
              <a:rPr lang="ru-RU" sz="3200" b="1" dirty="0" smtClean="0">
                <a:solidFill>
                  <a:srgbClr val="CC0099"/>
                </a:solidFill>
              </a:rPr>
              <a:t>Прибывайте в хорошем настроении. </a:t>
            </a:r>
            <a:r>
              <a:rPr lang="ru-RU" sz="3200" dirty="0" smtClean="0">
                <a:solidFill>
                  <a:srgbClr val="CC0099"/>
                </a:solidFill>
              </a:rPr>
              <a:t> Человеческий голос – показатель здоровья – и физического, и психологического. Голос звучит хорошо, когда человек здоров и бодр. Качество голоса зависит и от настроения, так как настроение – это эмоциональное состояние, оказывающее влияние на тонус организма и активность </a:t>
            </a:r>
          </a:p>
          <a:p>
            <a:pPr lvl="0" algn="ctr" fontAlgn="base"/>
            <a:r>
              <a:rPr lang="ru-RU" sz="3200" dirty="0" smtClean="0">
                <a:solidFill>
                  <a:srgbClr val="CC0099"/>
                </a:solidFill>
              </a:rPr>
              <a:t>нервной системы</a:t>
            </a:r>
          </a:p>
          <a:p>
            <a:pPr lvl="0" algn="ctr" fontAlgn="base"/>
            <a:r>
              <a:rPr lang="ru-RU" sz="3200" dirty="0" smtClean="0">
                <a:solidFill>
                  <a:srgbClr val="CC0099"/>
                </a:solidFill>
              </a:rPr>
              <a:t> </a:t>
            </a:r>
            <a:endParaRPr lang="ru-RU" sz="3200" dirty="0">
              <a:solidFill>
                <a:srgbClr val="CC0099"/>
              </a:solidFill>
            </a:endParaRPr>
          </a:p>
        </p:txBody>
      </p:sp>
    </p:spTree>
    <p:extLst>
      <p:ext uri="{BB962C8B-B14F-4D97-AF65-F5344CB8AC3E}">
        <p14:creationId xmlns:p14="http://schemas.microsoft.com/office/powerpoint/2010/main" xmlns="" val="16080899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3362" y="838200"/>
            <a:ext cx="8429964" cy="523220"/>
          </a:xfrm>
          <a:prstGeom prst="rect">
            <a:avLst/>
          </a:prstGeom>
          <a:noFill/>
        </p:spPr>
        <p:txBody>
          <a:bodyPr wrap="square" rtlCol="0">
            <a:spAutoFit/>
          </a:bodyPr>
          <a:lstStyle/>
          <a:p>
            <a:pPr algn="ctr"/>
            <a:r>
              <a:rPr lang="ru-RU" sz="2800" b="1" dirty="0" smtClean="0">
                <a:solidFill>
                  <a:schemeClr val="accent5">
                    <a:lumMod val="75000"/>
                  </a:schemeClr>
                </a:solidFill>
                <a:latin typeface="+mj-lt"/>
              </a:rPr>
              <a:t>Как же сохранить здоровье голосового аппарата?</a:t>
            </a:r>
          </a:p>
        </p:txBody>
      </p:sp>
      <p:sp>
        <p:nvSpPr>
          <p:cNvPr id="33793" name="Rectangle 1"/>
          <p:cNvSpPr>
            <a:spLocks noChangeArrowheads="1"/>
          </p:cNvSpPr>
          <p:nvPr/>
        </p:nvSpPr>
        <p:spPr bwMode="auto">
          <a:xfrm>
            <a:off x="1041400" y="1471910"/>
            <a:ext cx="6934200" cy="49552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C00000"/>
                </a:solidFill>
                <a:effectLst/>
                <a:latin typeface="+mj-lt"/>
                <a:ea typeface="Times New Roman" pitchFamily="18" charset="0"/>
                <a:cs typeface="Times New Roman" pitchFamily="18" charset="0"/>
              </a:rPr>
              <a:t>Итак, чтобы голосовой аппарат оставался здоровым нельзя:</a:t>
            </a:r>
            <a:endParaRPr kumimoji="0" lang="ru-RU" sz="1050" b="0" i="0" u="none" strike="noStrike" cap="none" normalizeH="0" baseline="0" dirty="0" smtClean="0">
              <a:ln>
                <a:noFill/>
              </a:ln>
              <a:solidFill>
                <a:srgbClr val="C00000"/>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3600" b="1" i="0" u="none" strike="noStrike" cap="none" normalizeH="0" baseline="0" dirty="0" smtClean="0">
                <a:ln>
                  <a:noFill/>
                </a:ln>
                <a:solidFill>
                  <a:srgbClr val="C00000"/>
                </a:solidFill>
                <a:effectLst/>
                <a:latin typeface="+mj-lt"/>
                <a:ea typeface="Times New Roman" pitchFamily="18" charset="0"/>
                <a:cs typeface="Times New Roman" pitchFamily="18" charset="0"/>
              </a:rPr>
              <a:t>!</a:t>
            </a:r>
            <a:r>
              <a:rPr kumimoji="0" lang="ru-RU" sz="3600" b="0" i="0" u="none" strike="noStrike" cap="none" normalizeH="0" baseline="0" dirty="0" smtClean="0">
                <a:ln>
                  <a:noFill/>
                </a:ln>
                <a:solidFill>
                  <a:srgbClr val="C00000"/>
                </a:solidFill>
                <a:effectLst/>
                <a:latin typeface="+mj-lt"/>
                <a:ea typeface="Times New Roman" pitchFamily="18" charset="0"/>
                <a:cs typeface="Times New Roman" pitchFamily="18" charset="0"/>
              </a:rPr>
              <a:t>  </a:t>
            </a:r>
            <a:r>
              <a:rPr kumimoji="0" lang="ru-RU" sz="2800" b="0" i="0" u="none" strike="noStrike" cap="none" normalizeH="0" baseline="0" dirty="0" smtClean="0">
                <a:ln>
                  <a:noFill/>
                </a:ln>
                <a:solidFill>
                  <a:srgbClr val="0070C0"/>
                </a:solidFill>
                <a:effectLst/>
                <a:latin typeface="+mj-lt"/>
                <a:ea typeface="Times New Roman" pitchFamily="18" charset="0"/>
                <a:cs typeface="Times New Roman" pitchFamily="18" charset="0"/>
              </a:rPr>
              <a:t>петь в больном состоянии;</a:t>
            </a:r>
            <a:endParaRPr kumimoji="0" lang="ru-RU" sz="1050" b="0" i="0" u="none" strike="noStrike" cap="none" normalizeH="0" baseline="0" dirty="0" smtClean="0">
              <a:ln>
                <a:noFill/>
              </a:ln>
              <a:solidFill>
                <a:srgbClr val="0070C0"/>
              </a:solidFill>
              <a:effectLst/>
              <a:latin typeface="+mj-lt"/>
              <a:cs typeface="Arial" pitchFamily="34" charset="0"/>
            </a:endParaRPr>
          </a:p>
          <a:p>
            <a:pPr lvl="0" eaLnBrk="0" fontAlgn="base" hangingPunct="0">
              <a:spcBef>
                <a:spcPct val="0"/>
              </a:spcBef>
              <a:spcAft>
                <a:spcPct val="0"/>
              </a:spcAft>
            </a:pPr>
            <a:r>
              <a:rPr lang="ru-RU" sz="2800" b="1" dirty="0" smtClean="0">
                <a:solidFill>
                  <a:srgbClr val="C00000"/>
                </a:solidFill>
                <a:ea typeface="Times New Roman" pitchFamily="18" charset="0"/>
                <a:cs typeface="Times New Roman" pitchFamily="18" charset="0"/>
              </a:rPr>
              <a:t>  !</a:t>
            </a:r>
            <a:r>
              <a:rPr kumimoji="0" lang="ru-RU" sz="2800" b="0" i="0" u="none" strike="noStrike" cap="none" normalizeH="0" baseline="0" dirty="0" smtClean="0">
                <a:ln>
                  <a:noFill/>
                </a:ln>
                <a:solidFill>
                  <a:srgbClr val="0070C0"/>
                </a:solidFill>
                <a:effectLst/>
                <a:latin typeface="+mj-lt"/>
                <a:ea typeface="Times New Roman" pitchFamily="18" charset="0"/>
                <a:cs typeface="Times New Roman" pitchFamily="18" charset="0"/>
              </a:rPr>
              <a:t>  </a:t>
            </a:r>
            <a:r>
              <a:rPr kumimoji="0" lang="ru-RU" sz="2800" b="0" i="0" u="none" strike="noStrike" cap="none" normalizeH="0" baseline="0" dirty="0" smtClean="0">
                <a:ln>
                  <a:noFill/>
                </a:ln>
                <a:solidFill>
                  <a:schemeClr val="accent4">
                    <a:lumMod val="75000"/>
                  </a:schemeClr>
                </a:solidFill>
                <a:effectLst/>
                <a:latin typeface="+mj-lt"/>
                <a:ea typeface="Times New Roman" pitchFamily="18" charset="0"/>
                <a:cs typeface="Times New Roman" pitchFamily="18" charset="0"/>
              </a:rPr>
              <a:t>петь форсированным звуком;</a:t>
            </a:r>
            <a:endParaRPr kumimoji="0" lang="ru-RU" sz="1050" b="0" i="0" u="none" strike="noStrike" cap="none" normalizeH="0" baseline="0" dirty="0" smtClean="0">
              <a:ln>
                <a:noFill/>
              </a:ln>
              <a:solidFill>
                <a:schemeClr val="accent4">
                  <a:lumMod val="75000"/>
                </a:schemeClr>
              </a:solidFill>
              <a:effectLst/>
              <a:latin typeface="+mj-lt"/>
              <a:cs typeface="Arial" pitchFamily="34" charset="0"/>
            </a:endParaRPr>
          </a:p>
          <a:p>
            <a:pPr lvl="0" eaLnBrk="0" fontAlgn="base" hangingPunct="0">
              <a:spcBef>
                <a:spcPct val="0"/>
              </a:spcBef>
              <a:spcAft>
                <a:spcPct val="0"/>
              </a:spcAft>
            </a:pPr>
            <a:r>
              <a:rPr lang="ru-RU" sz="2800" b="1" dirty="0" smtClean="0">
                <a:solidFill>
                  <a:srgbClr val="C00000"/>
                </a:solidFill>
                <a:ea typeface="Times New Roman" pitchFamily="18" charset="0"/>
                <a:cs typeface="Times New Roman" pitchFamily="18" charset="0"/>
              </a:rPr>
              <a:t>    !</a:t>
            </a:r>
            <a:r>
              <a:rPr kumimoji="0" lang="ru-RU" sz="2800" b="0" i="0" u="none" strike="noStrike" cap="none" normalizeH="0" baseline="0" dirty="0" smtClean="0">
                <a:ln>
                  <a:noFill/>
                </a:ln>
                <a:solidFill>
                  <a:srgbClr val="0070C0"/>
                </a:solidFill>
                <a:effectLst/>
                <a:latin typeface="+mj-lt"/>
                <a:ea typeface="Times New Roman" pitchFamily="18" charset="0"/>
                <a:cs typeface="Times New Roman" pitchFamily="18" charset="0"/>
              </a:rPr>
              <a:t>  злоупотреблять высокими нотами;</a:t>
            </a:r>
            <a:endParaRPr kumimoji="0" lang="ru-RU" sz="1050" b="0" i="0" u="none" strike="noStrike" cap="none" normalizeH="0" baseline="0" dirty="0" smtClean="0">
              <a:ln>
                <a:noFill/>
              </a:ln>
              <a:solidFill>
                <a:srgbClr val="0070C0"/>
              </a:solidFill>
              <a:effectLst/>
              <a:latin typeface="+mj-lt"/>
              <a:cs typeface="Arial" pitchFamily="34" charset="0"/>
            </a:endParaRPr>
          </a:p>
          <a:p>
            <a:pPr lvl="0" eaLnBrk="0" fontAlgn="base" hangingPunct="0">
              <a:spcBef>
                <a:spcPct val="0"/>
              </a:spcBef>
              <a:spcAft>
                <a:spcPct val="0"/>
              </a:spcAft>
            </a:pPr>
            <a:r>
              <a:rPr lang="ru-RU" sz="2800" b="1" dirty="0" smtClean="0">
                <a:solidFill>
                  <a:srgbClr val="C00000"/>
                </a:solidFill>
                <a:ea typeface="Times New Roman" pitchFamily="18" charset="0"/>
                <a:cs typeface="Times New Roman" pitchFamily="18" charset="0"/>
              </a:rPr>
              <a:t>  !</a:t>
            </a:r>
            <a:r>
              <a:rPr kumimoji="0" lang="ru-RU" sz="2800" b="0" i="0" u="none" strike="noStrike" cap="none" normalizeH="0" baseline="0" dirty="0" smtClean="0">
                <a:ln>
                  <a:noFill/>
                </a:ln>
                <a:solidFill>
                  <a:srgbClr val="0070C0"/>
                </a:solidFill>
                <a:effectLst/>
                <a:latin typeface="+mj-lt"/>
                <a:ea typeface="Times New Roman" pitchFamily="18" charset="0"/>
                <a:cs typeface="Times New Roman" pitchFamily="18" charset="0"/>
              </a:rPr>
              <a:t>  </a:t>
            </a:r>
            <a:r>
              <a:rPr kumimoji="0" lang="ru-RU" sz="2800" b="0" i="0" u="none" strike="noStrike" cap="none" normalizeH="0" baseline="0" dirty="0" smtClean="0">
                <a:ln>
                  <a:noFill/>
                </a:ln>
                <a:solidFill>
                  <a:schemeClr val="accent4">
                    <a:lumMod val="75000"/>
                  </a:schemeClr>
                </a:solidFill>
                <a:effectLst/>
                <a:latin typeface="+mj-lt"/>
                <a:ea typeface="Times New Roman" pitchFamily="18" charset="0"/>
                <a:cs typeface="Times New Roman" pitchFamily="18" charset="0"/>
              </a:rPr>
              <a:t>переутомлять голос речевой нагрузкой;</a:t>
            </a:r>
            <a:endParaRPr lang="ru-RU" sz="1050" dirty="0" smtClean="0">
              <a:solidFill>
                <a:schemeClr val="accent4">
                  <a:lumMod val="75000"/>
                </a:schemeClr>
              </a:solidFill>
              <a:latin typeface="+mj-lt"/>
              <a:ea typeface="Times New Roman" pitchFamily="18" charset="0"/>
              <a:cs typeface="Arial" pitchFamily="34" charset="0"/>
            </a:endParaRPr>
          </a:p>
          <a:p>
            <a:pPr lvl="0" eaLnBrk="0" fontAlgn="base" hangingPunct="0">
              <a:spcBef>
                <a:spcPct val="0"/>
              </a:spcBef>
              <a:spcAft>
                <a:spcPct val="0"/>
              </a:spcAft>
            </a:pPr>
            <a:r>
              <a:rPr lang="ru-RU" sz="2800" b="1" dirty="0" smtClean="0">
                <a:solidFill>
                  <a:srgbClr val="C00000"/>
                </a:solidFill>
                <a:ea typeface="Times New Roman" pitchFamily="18" charset="0"/>
                <a:cs typeface="Times New Roman" pitchFamily="18" charset="0"/>
              </a:rPr>
              <a:t>! </a:t>
            </a:r>
            <a:r>
              <a:rPr kumimoji="0" lang="ru-RU" sz="2800" b="0" i="0" u="none" strike="noStrike" cap="none" normalizeH="0" baseline="0" dirty="0" smtClean="0">
                <a:ln>
                  <a:noFill/>
                </a:ln>
                <a:solidFill>
                  <a:srgbClr val="0070C0"/>
                </a:solidFill>
                <a:effectLst/>
                <a:latin typeface="+mj-lt"/>
                <a:ea typeface="Times New Roman" pitchFamily="18" charset="0"/>
                <a:cs typeface="Times New Roman" pitchFamily="18" charset="0"/>
              </a:rPr>
              <a:t> говорить шёпотом </a:t>
            </a:r>
          </a:p>
          <a:p>
            <a:pPr lvl="0" eaLnBrk="0" fontAlgn="base" hangingPunct="0">
              <a:spcBef>
                <a:spcPct val="0"/>
              </a:spcBef>
              <a:spcAft>
                <a:spcPct val="0"/>
              </a:spcAft>
            </a:pPr>
            <a:r>
              <a:rPr lang="ru-RU" sz="2800" dirty="0" smtClean="0">
                <a:solidFill>
                  <a:srgbClr val="0070C0"/>
                </a:solidFill>
                <a:latin typeface="+mj-lt"/>
                <a:ea typeface="Times New Roman" pitchFamily="18" charset="0"/>
                <a:cs typeface="Times New Roman" pitchFamily="18" charset="0"/>
              </a:rPr>
              <a:t>  </a:t>
            </a:r>
            <a:r>
              <a:rPr lang="ru-RU" sz="2800" b="1" dirty="0" smtClean="0">
                <a:solidFill>
                  <a:srgbClr val="C00000"/>
                </a:solidFill>
                <a:ea typeface="Times New Roman" pitchFamily="18" charset="0"/>
                <a:cs typeface="Times New Roman" pitchFamily="18" charset="0"/>
              </a:rPr>
              <a:t>!</a:t>
            </a:r>
            <a:r>
              <a:rPr kumimoji="0" lang="ru-RU" sz="2800" b="0" i="0" u="none" strike="noStrike" cap="none" normalizeH="0" baseline="0" dirty="0" smtClean="0">
                <a:ln>
                  <a:noFill/>
                </a:ln>
                <a:solidFill>
                  <a:srgbClr val="0070C0"/>
                </a:solidFill>
                <a:effectLst/>
                <a:latin typeface="+mj-lt"/>
                <a:ea typeface="Times New Roman" pitchFamily="18" charset="0"/>
                <a:cs typeface="Times New Roman" pitchFamily="18" charset="0"/>
              </a:rPr>
              <a:t>  </a:t>
            </a:r>
            <a:r>
              <a:rPr kumimoji="0" lang="ru-RU" sz="2800" b="0" i="0" u="none" strike="noStrike" cap="none" normalizeH="0" baseline="0" dirty="0" smtClean="0">
                <a:ln>
                  <a:noFill/>
                </a:ln>
                <a:solidFill>
                  <a:schemeClr val="accent4">
                    <a:lumMod val="75000"/>
                  </a:schemeClr>
                </a:solidFill>
                <a:effectLst/>
                <a:latin typeface="+mj-lt"/>
                <a:ea typeface="Times New Roman" pitchFamily="18" charset="0"/>
                <a:cs typeface="Times New Roman" pitchFamily="18" charset="0"/>
              </a:rPr>
              <a:t>исполнять непосильный репертуар</a:t>
            </a:r>
            <a:endParaRPr kumimoji="0" lang="ru-RU" sz="1050" b="0" i="0" u="none" strike="noStrike" cap="none" normalizeH="0" baseline="0" dirty="0" smtClean="0">
              <a:ln>
                <a:noFill/>
              </a:ln>
              <a:solidFill>
                <a:schemeClr val="accent4">
                  <a:lumMod val="75000"/>
                </a:schemeClr>
              </a:solidFill>
              <a:effectLst/>
              <a:latin typeface="+mj-lt"/>
              <a:cs typeface="Arial" pitchFamily="34" charset="0"/>
            </a:endParaRPr>
          </a:p>
          <a:p>
            <a:pPr lvl="0" eaLnBrk="0" fontAlgn="base" hangingPunct="0">
              <a:spcBef>
                <a:spcPct val="0"/>
              </a:spcBef>
              <a:spcAft>
                <a:spcPct val="0"/>
              </a:spcAft>
            </a:pPr>
            <a:r>
              <a:rPr lang="ru-RU" sz="2800" b="1" dirty="0" smtClean="0">
                <a:solidFill>
                  <a:srgbClr val="C00000"/>
                </a:solidFill>
                <a:ea typeface="Times New Roman" pitchFamily="18" charset="0"/>
                <a:cs typeface="Times New Roman" pitchFamily="18" charset="0"/>
              </a:rPr>
              <a:t>    !</a:t>
            </a:r>
            <a:r>
              <a:rPr kumimoji="0" lang="ru-RU" sz="2800" b="1" i="0" u="none" strike="noStrike" cap="none" normalizeH="0" baseline="0" dirty="0" smtClean="0">
                <a:ln>
                  <a:noFill/>
                </a:ln>
                <a:solidFill>
                  <a:srgbClr val="0070C0"/>
                </a:solidFill>
                <a:effectLst/>
                <a:latin typeface="+mj-lt"/>
                <a:ea typeface="Times New Roman" pitchFamily="18" charset="0"/>
                <a:cs typeface="Times New Roman" pitchFamily="18" charset="0"/>
              </a:rPr>
              <a:t>  </a:t>
            </a:r>
            <a:r>
              <a:rPr kumimoji="0" lang="ru-RU" sz="2800" b="0" i="0" u="none" strike="noStrike" cap="none" normalizeH="0" baseline="0" dirty="0" smtClean="0">
                <a:ln>
                  <a:noFill/>
                </a:ln>
                <a:solidFill>
                  <a:srgbClr val="0070C0"/>
                </a:solidFill>
                <a:effectLst/>
                <a:latin typeface="+mj-lt"/>
                <a:ea typeface="Times New Roman" pitchFamily="18" charset="0"/>
                <a:cs typeface="Times New Roman" pitchFamily="18" charset="0"/>
              </a:rPr>
              <a:t>петь и разговаривать, если охрипли.  </a:t>
            </a:r>
          </a:p>
          <a:p>
            <a:pPr lvl="0" eaLnBrk="0" fontAlgn="base" hangingPunct="0">
              <a:spcBef>
                <a:spcPct val="0"/>
              </a:spcBef>
              <a:spcAft>
                <a:spcPct val="0"/>
              </a:spcAft>
            </a:pPr>
            <a:r>
              <a:rPr lang="ru-RU" sz="2800" dirty="0" smtClean="0">
                <a:solidFill>
                  <a:srgbClr val="0070C0"/>
                </a:solidFill>
                <a:latin typeface="+mj-lt"/>
                <a:ea typeface="Times New Roman" pitchFamily="18" charset="0"/>
                <a:cs typeface="Times New Roman" pitchFamily="18" charset="0"/>
              </a:rPr>
              <a:t>     </a:t>
            </a:r>
          </a:p>
          <a:p>
            <a:pPr lvl="0" eaLnBrk="0" fontAlgn="base" hangingPunct="0">
              <a:spcBef>
                <a:spcPct val="0"/>
              </a:spcBef>
              <a:spcAft>
                <a:spcPct val="0"/>
              </a:spcAft>
            </a:pPr>
            <a:r>
              <a:rPr kumimoji="0" lang="ru-RU" sz="2800" b="0" i="1" u="none" strike="noStrike" cap="none" normalizeH="0" baseline="0" dirty="0" smtClean="0">
                <a:ln>
                  <a:noFill/>
                </a:ln>
                <a:solidFill>
                  <a:srgbClr val="0070C0"/>
                </a:solidFill>
                <a:effectLst/>
                <a:latin typeface="+mj-lt"/>
                <a:ea typeface="Times New Roman" pitchFamily="18" charset="0"/>
                <a:cs typeface="Times New Roman" pitchFamily="18" charset="0"/>
              </a:rPr>
              <a:t>     Молчите и помните, что шёпот вреднее крика!</a:t>
            </a:r>
            <a:endParaRPr kumimoji="0" lang="ru-RU" sz="3600" b="0" i="1" u="none" strike="noStrike" cap="none" normalizeH="0" baseline="0" dirty="0" smtClean="0">
              <a:ln>
                <a:noFill/>
              </a:ln>
              <a:solidFill>
                <a:srgbClr val="009900"/>
              </a:solidFill>
              <a:effectLst/>
              <a:latin typeface="+mj-lt"/>
              <a:cs typeface="Arial" pitchFamily="34" charset="0"/>
            </a:endParaRPr>
          </a:p>
        </p:txBody>
      </p:sp>
    </p:spTree>
    <p:extLst>
      <p:ext uri="{BB962C8B-B14F-4D97-AF65-F5344CB8AC3E}">
        <p14:creationId xmlns:p14="http://schemas.microsoft.com/office/powerpoint/2010/main" xmlns="" val="16080899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3362" y="1021976"/>
            <a:ext cx="8429964" cy="461665"/>
          </a:xfrm>
          <a:prstGeom prst="rect">
            <a:avLst/>
          </a:prstGeom>
          <a:noFill/>
        </p:spPr>
        <p:txBody>
          <a:bodyPr wrap="square" rtlCol="0">
            <a:spAutoFit/>
          </a:bodyPr>
          <a:lstStyle/>
          <a:p>
            <a:pPr algn="ctr"/>
            <a:r>
              <a:rPr lang="ru-RU" sz="2400" b="1" dirty="0" smtClean="0">
                <a:solidFill>
                  <a:srgbClr val="9933FF"/>
                </a:solidFill>
                <a:latin typeface="+mj-lt"/>
              </a:rPr>
              <a:t>ЧЕЛОВЕЧЕСКИЙ ГОЛОС – ХРУПКИЙ ИНСТРУМЕНТ </a:t>
            </a:r>
          </a:p>
        </p:txBody>
      </p:sp>
      <p:sp>
        <p:nvSpPr>
          <p:cNvPr id="9" name="Прямоугольник 8"/>
          <p:cNvSpPr/>
          <p:nvPr/>
        </p:nvSpPr>
        <p:spPr>
          <a:xfrm>
            <a:off x="1460500" y="1739901"/>
            <a:ext cx="6781800" cy="4401205"/>
          </a:xfrm>
          <a:prstGeom prst="rect">
            <a:avLst/>
          </a:prstGeom>
        </p:spPr>
        <p:txBody>
          <a:bodyPr wrap="square">
            <a:spAutoFit/>
          </a:bodyPr>
          <a:lstStyle/>
          <a:p>
            <a:r>
              <a:rPr lang="ru-RU" sz="2800" dirty="0" smtClean="0">
                <a:solidFill>
                  <a:schemeClr val="bg2">
                    <a:lumMod val="50000"/>
                  </a:schemeClr>
                </a:solidFill>
                <a:effectLst>
                  <a:outerShdw blurRad="38100" dist="38100" dir="2700000" algn="tl">
                    <a:srgbClr val="000000">
                      <a:alpha val="43137"/>
                    </a:srgbClr>
                  </a:outerShdw>
                </a:effectLst>
              </a:rPr>
              <a:t>На состояние певческого голоса оказывают влияние самые разные факторы:</a:t>
            </a:r>
          </a:p>
          <a:p>
            <a:r>
              <a:rPr lang="ru-RU" sz="2800" dirty="0" smtClean="0">
                <a:solidFill>
                  <a:schemeClr val="bg2">
                    <a:lumMod val="50000"/>
                  </a:schemeClr>
                </a:solidFill>
              </a:rPr>
              <a:t>—  атмосферное давление и его изменение;</a:t>
            </a:r>
            <a:br>
              <a:rPr lang="ru-RU" sz="2800" dirty="0" smtClean="0">
                <a:solidFill>
                  <a:schemeClr val="bg2">
                    <a:lumMod val="50000"/>
                  </a:schemeClr>
                </a:solidFill>
              </a:rPr>
            </a:br>
            <a:r>
              <a:rPr lang="ru-RU" sz="2800" dirty="0" smtClean="0">
                <a:solidFill>
                  <a:schemeClr val="bg2">
                    <a:lumMod val="50000"/>
                  </a:schemeClr>
                </a:solidFill>
              </a:rPr>
              <a:t>—  погода и её смена;</a:t>
            </a:r>
            <a:br>
              <a:rPr lang="ru-RU" sz="2800" dirty="0" smtClean="0">
                <a:solidFill>
                  <a:schemeClr val="bg2">
                    <a:lumMod val="50000"/>
                  </a:schemeClr>
                </a:solidFill>
              </a:rPr>
            </a:br>
            <a:r>
              <a:rPr lang="ru-RU" sz="2800" dirty="0" smtClean="0">
                <a:solidFill>
                  <a:schemeClr val="bg2">
                    <a:lumMod val="50000"/>
                  </a:schemeClr>
                </a:solidFill>
              </a:rPr>
              <a:t>—  влажность или сухость воздуха;</a:t>
            </a:r>
            <a:br>
              <a:rPr lang="ru-RU" sz="2800" dirty="0" smtClean="0">
                <a:solidFill>
                  <a:schemeClr val="bg2">
                    <a:lumMod val="50000"/>
                  </a:schemeClr>
                </a:solidFill>
              </a:rPr>
            </a:br>
            <a:r>
              <a:rPr lang="ru-RU" sz="2800" dirty="0" smtClean="0">
                <a:solidFill>
                  <a:schemeClr val="bg2">
                    <a:lumMod val="50000"/>
                  </a:schemeClr>
                </a:solidFill>
              </a:rPr>
              <a:t>—  чистота воздуха или пыль;</a:t>
            </a:r>
            <a:br>
              <a:rPr lang="ru-RU" sz="2800" dirty="0" smtClean="0">
                <a:solidFill>
                  <a:schemeClr val="bg2">
                    <a:lumMod val="50000"/>
                  </a:schemeClr>
                </a:solidFill>
              </a:rPr>
            </a:br>
            <a:r>
              <a:rPr lang="ru-RU" sz="2800" dirty="0" smtClean="0">
                <a:solidFill>
                  <a:schemeClr val="bg2">
                    <a:lumMod val="50000"/>
                  </a:schemeClr>
                </a:solidFill>
              </a:rPr>
              <a:t>—  состояние организма человека и его нервной системы.</a:t>
            </a:r>
          </a:p>
        </p:txBody>
      </p:sp>
    </p:spTree>
    <p:extLst>
      <p:ext uri="{BB962C8B-B14F-4D97-AF65-F5344CB8AC3E}">
        <p14:creationId xmlns:p14="http://schemas.microsoft.com/office/powerpoint/2010/main" xmlns="" val="16080899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3362" y="838200"/>
            <a:ext cx="8429964" cy="523220"/>
          </a:xfrm>
          <a:prstGeom prst="rect">
            <a:avLst/>
          </a:prstGeom>
          <a:noFill/>
        </p:spPr>
        <p:txBody>
          <a:bodyPr wrap="square" rtlCol="0">
            <a:spAutoFit/>
          </a:bodyPr>
          <a:lstStyle/>
          <a:p>
            <a:pPr algn="ctr"/>
            <a:r>
              <a:rPr lang="ru-RU" sz="2800" b="1" dirty="0" smtClean="0">
                <a:solidFill>
                  <a:schemeClr val="accent5">
                    <a:lumMod val="75000"/>
                  </a:schemeClr>
                </a:solidFill>
                <a:latin typeface="+mj-lt"/>
              </a:rPr>
              <a:t>Как же сохранить здоровье голосового аппарата?</a:t>
            </a:r>
          </a:p>
        </p:txBody>
      </p:sp>
      <p:sp>
        <p:nvSpPr>
          <p:cNvPr id="33793" name="Rectangle 1"/>
          <p:cNvSpPr>
            <a:spLocks noChangeArrowheads="1"/>
          </p:cNvSpPr>
          <p:nvPr/>
        </p:nvSpPr>
        <p:spPr bwMode="auto">
          <a:xfrm>
            <a:off x="1193800" y="1384300"/>
            <a:ext cx="72771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r>
              <a:rPr lang="ru-RU" sz="2400" b="1" dirty="0" smtClean="0">
                <a:solidFill>
                  <a:srgbClr val="00B050"/>
                </a:solidFill>
                <a:latin typeface="+mj-lt"/>
              </a:rPr>
              <a:t>Чтобы голосовой аппарат оставался здоровым нужно:</a:t>
            </a:r>
            <a:endParaRPr lang="ru-RU" sz="2400" dirty="0" smtClean="0">
              <a:solidFill>
                <a:srgbClr val="00B050"/>
              </a:solidFill>
              <a:latin typeface="+mj-lt"/>
            </a:endParaRPr>
          </a:p>
          <a:p>
            <a:pPr fontAlgn="base"/>
            <a:r>
              <a:rPr lang="ru-RU" sz="2800" b="1" dirty="0" smtClean="0">
                <a:solidFill>
                  <a:srgbClr val="00B050"/>
                </a:solidFill>
                <a:latin typeface="+mj-lt"/>
              </a:rPr>
              <a:t>!</a:t>
            </a:r>
            <a:r>
              <a:rPr lang="ru-RU" sz="2400" b="1" dirty="0" smtClean="0">
                <a:latin typeface="+mj-lt"/>
              </a:rPr>
              <a:t> </a:t>
            </a:r>
            <a:r>
              <a:rPr lang="ru-RU" sz="2400" dirty="0" smtClean="0">
                <a:solidFill>
                  <a:srgbClr val="CC0099"/>
                </a:solidFill>
                <a:latin typeface="+mj-lt"/>
              </a:rPr>
              <a:t>применять вокальные упражнения в </a:t>
            </a:r>
          </a:p>
          <a:p>
            <a:pPr fontAlgn="base"/>
            <a:r>
              <a:rPr lang="ru-RU" sz="2400" dirty="0" smtClean="0">
                <a:solidFill>
                  <a:srgbClr val="CC0099"/>
                </a:solidFill>
                <a:latin typeface="+mj-lt"/>
              </a:rPr>
              <a:t>  исполнении песен;</a:t>
            </a:r>
          </a:p>
          <a:p>
            <a:pPr fontAlgn="base"/>
            <a:r>
              <a:rPr lang="ru-RU" sz="2800" b="1" dirty="0" smtClean="0">
                <a:solidFill>
                  <a:srgbClr val="00B050"/>
                </a:solidFill>
                <a:latin typeface="+mj-lt"/>
              </a:rPr>
              <a:t>  !</a:t>
            </a:r>
            <a:r>
              <a:rPr lang="ru-RU" sz="2400" b="1" dirty="0" smtClean="0">
                <a:latin typeface="+mj-lt"/>
              </a:rPr>
              <a:t> </a:t>
            </a:r>
            <a:r>
              <a:rPr lang="ru-RU" sz="2400" dirty="0" smtClean="0">
                <a:solidFill>
                  <a:srgbClr val="9933FF"/>
                </a:solidFill>
                <a:latin typeface="+mj-lt"/>
              </a:rPr>
              <a:t>петь естественным свободным округлым </a:t>
            </a:r>
          </a:p>
          <a:p>
            <a:pPr fontAlgn="base"/>
            <a:r>
              <a:rPr lang="ru-RU" sz="2400" dirty="0" smtClean="0">
                <a:solidFill>
                  <a:srgbClr val="9933FF"/>
                </a:solidFill>
                <a:latin typeface="+mj-lt"/>
              </a:rPr>
              <a:t>  </a:t>
            </a:r>
            <a:r>
              <a:rPr lang="ru-RU" sz="1600" dirty="0" smtClean="0">
                <a:solidFill>
                  <a:srgbClr val="9933FF"/>
                </a:solidFill>
                <a:latin typeface="+mj-lt"/>
              </a:rPr>
              <a:t> </a:t>
            </a:r>
            <a:r>
              <a:rPr lang="ru-RU" sz="2400" dirty="0" smtClean="0">
                <a:solidFill>
                  <a:srgbClr val="9933FF"/>
                </a:solidFill>
                <a:latin typeface="+mj-lt"/>
              </a:rPr>
              <a:t>  звуком без напряжения и крика</a:t>
            </a:r>
          </a:p>
          <a:p>
            <a:pPr fontAlgn="base"/>
            <a:r>
              <a:rPr lang="ru-RU" sz="2400" b="1" dirty="0" smtClean="0">
                <a:latin typeface="+mj-lt"/>
              </a:rPr>
              <a:t>    </a:t>
            </a:r>
            <a:r>
              <a:rPr lang="ru-RU" sz="2800" b="1" dirty="0" smtClean="0">
                <a:solidFill>
                  <a:srgbClr val="00B050"/>
                </a:solidFill>
                <a:latin typeface="+mj-lt"/>
              </a:rPr>
              <a:t>!</a:t>
            </a:r>
            <a:r>
              <a:rPr lang="ru-RU" sz="2400" b="1" dirty="0" smtClean="0">
                <a:latin typeface="+mj-lt"/>
              </a:rPr>
              <a:t> </a:t>
            </a:r>
            <a:r>
              <a:rPr lang="ru-RU" sz="2400" dirty="0" smtClean="0">
                <a:solidFill>
                  <a:srgbClr val="CC0099"/>
                </a:solidFill>
                <a:latin typeface="+mj-lt"/>
              </a:rPr>
              <a:t>петь в высокой позиции с применением </a:t>
            </a:r>
          </a:p>
          <a:p>
            <a:pPr fontAlgn="base"/>
            <a:r>
              <a:rPr lang="ru-RU" sz="2400" dirty="0" smtClean="0">
                <a:solidFill>
                  <a:srgbClr val="CC0099"/>
                </a:solidFill>
                <a:latin typeface="+mj-lt"/>
              </a:rPr>
              <a:t>     </a:t>
            </a:r>
            <a:r>
              <a:rPr lang="ru-RU" sz="800" dirty="0" smtClean="0">
                <a:solidFill>
                  <a:srgbClr val="CC0099"/>
                </a:solidFill>
                <a:latin typeface="+mj-lt"/>
              </a:rPr>
              <a:t>  </a:t>
            </a:r>
            <a:r>
              <a:rPr lang="ru-RU" sz="2400" dirty="0" smtClean="0">
                <a:solidFill>
                  <a:srgbClr val="CC0099"/>
                </a:solidFill>
                <a:latin typeface="+mj-lt"/>
              </a:rPr>
              <a:t> дыхательной техники;</a:t>
            </a:r>
          </a:p>
          <a:p>
            <a:pPr fontAlgn="base"/>
            <a:r>
              <a:rPr lang="ru-RU" sz="2800" b="1" dirty="0" smtClean="0">
                <a:solidFill>
                  <a:srgbClr val="00B050"/>
                </a:solidFill>
                <a:latin typeface="+mj-lt"/>
              </a:rPr>
              <a:t>  !</a:t>
            </a:r>
            <a:r>
              <a:rPr lang="ru-RU" sz="2400" b="1" dirty="0" smtClean="0">
                <a:latin typeface="+mj-lt"/>
              </a:rPr>
              <a:t> </a:t>
            </a:r>
            <a:r>
              <a:rPr lang="ru-RU" sz="2400" dirty="0" smtClean="0">
                <a:solidFill>
                  <a:srgbClr val="9933FF"/>
                </a:solidFill>
                <a:latin typeface="+mj-lt"/>
              </a:rPr>
              <a:t>использовать правильную постановку </a:t>
            </a:r>
          </a:p>
          <a:p>
            <a:pPr fontAlgn="base"/>
            <a:r>
              <a:rPr lang="ru-RU" sz="2400" dirty="0" smtClean="0">
                <a:solidFill>
                  <a:srgbClr val="9933FF"/>
                </a:solidFill>
                <a:latin typeface="+mj-lt"/>
              </a:rPr>
              <a:t>     корпуса, чтобы не допускать перенапряжения </a:t>
            </a:r>
          </a:p>
          <a:p>
            <a:pPr fontAlgn="base"/>
            <a:r>
              <a:rPr lang="ru-RU" sz="2400" dirty="0" smtClean="0">
                <a:solidFill>
                  <a:srgbClr val="9933FF"/>
                </a:solidFill>
                <a:effectLst>
                  <a:glow rad="101600">
                    <a:schemeClr val="bg1">
                      <a:alpha val="60000"/>
                    </a:schemeClr>
                  </a:glow>
                </a:effectLst>
                <a:latin typeface="+mj-lt"/>
              </a:rPr>
              <a:t>     м</a:t>
            </a:r>
            <a:r>
              <a:rPr lang="ru-RU" sz="2400" dirty="0" smtClean="0">
                <a:solidFill>
                  <a:srgbClr val="9933FF"/>
                </a:solidFill>
                <a:latin typeface="+mj-lt"/>
              </a:rPr>
              <a:t>ышц;</a:t>
            </a:r>
          </a:p>
          <a:p>
            <a:pPr fontAlgn="base"/>
            <a:r>
              <a:rPr lang="ru-RU" sz="2800" b="1" dirty="0" smtClean="0">
                <a:solidFill>
                  <a:srgbClr val="00B050"/>
                </a:solidFill>
                <a:effectLst>
                  <a:glow rad="101600">
                    <a:schemeClr val="bg1">
                      <a:alpha val="60000"/>
                    </a:schemeClr>
                  </a:glow>
                </a:effectLst>
                <a:latin typeface="+mj-lt"/>
              </a:rPr>
              <a:t>!</a:t>
            </a:r>
            <a:r>
              <a:rPr lang="ru-RU" sz="2400" b="1" dirty="0" smtClean="0">
                <a:latin typeface="+mj-lt"/>
              </a:rPr>
              <a:t> </a:t>
            </a:r>
            <a:r>
              <a:rPr lang="ru-RU" sz="2400" dirty="0" smtClean="0">
                <a:solidFill>
                  <a:srgbClr val="CC0099"/>
                </a:solidFill>
                <a:latin typeface="+mj-lt"/>
              </a:rPr>
              <a:t>чаще смеяться и улыбаться, реже пребывать </a:t>
            </a:r>
          </a:p>
          <a:p>
            <a:pPr fontAlgn="base"/>
            <a:r>
              <a:rPr lang="ru-RU" sz="2400" dirty="0" smtClean="0">
                <a:solidFill>
                  <a:srgbClr val="CC0099"/>
                </a:solidFill>
                <a:latin typeface="+mj-lt"/>
              </a:rPr>
              <a:t>   в подавленном настроении</a:t>
            </a:r>
          </a:p>
          <a:p>
            <a:pPr fontAlgn="base"/>
            <a:r>
              <a:rPr lang="ru-RU" sz="2800" dirty="0" smtClean="0"/>
              <a:t>  </a:t>
            </a:r>
            <a:endParaRPr lang="ru-RU" sz="2800" dirty="0"/>
          </a:p>
        </p:txBody>
      </p:sp>
    </p:spTree>
    <p:extLst>
      <p:ext uri="{BB962C8B-B14F-4D97-AF65-F5344CB8AC3E}">
        <p14:creationId xmlns:p14="http://schemas.microsoft.com/office/powerpoint/2010/main" xmlns="" val="16080899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3362" y="838200"/>
            <a:ext cx="8429964" cy="523220"/>
          </a:xfrm>
          <a:prstGeom prst="rect">
            <a:avLst/>
          </a:prstGeom>
          <a:noFill/>
        </p:spPr>
        <p:txBody>
          <a:bodyPr wrap="square" rtlCol="0">
            <a:spAutoFit/>
          </a:bodyPr>
          <a:lstStyle/>
          <a:p>
            <a:pPr algn="ctr"/>
            <a:r>
              <a:rPr lang="ru-RU" sz="2800" b="1" dirty="0" smtClean="0">
                <a:solidFill>
                  <a:schemeClr val="accent5">
                    <a:lumMod val="75000"/>
                  </a:schemeClr>
                </a:solidFill>
                <a:latin typeface="+mj-lt"/>
              </a:rPr>
              <a:t>Как же сохранить здоровье голосового аппарата?</a:t>
            </a:r>
          </a:p>
        </p:txBody>
      </p:sp>
      <p:sp>
        <p:nvSpPr>
          <p:cNvPr id="33793" name="Rectangle 1"/>
          <p:cNvSpPr>
            <a:spLocks noChangeArrowheads="1"/>
          </p:cNvSpPr>
          <p:nvPr/>
        </p:nvSpPr>
        <p:spPr bwMode="auto">
          <a:xfrm>
            <a:off x="1130300" y="1371600"/>
            <a:ext cx="8013700" cy="56015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r>
              <a:rPr lang="ru-RU" sz="2200" b="1" dirty="0" smtClean="0">
                <a:solidFill>
                  <a:srgbClr val="00B050"/>
                </a:solidFill>
                <a:latin typeface="+mj-lt"/>
              </a:rPr>
              <a:t>Чтобы голосовой аппарат оставался здоровым нужно:</a:t>
            </a:r>
            <a:endParaRPr lang="ru-RU" sz="2200" dirty="0" smtClean="0">
              <a:solidFill>
                <a:srgbClr val="00B050"/>
              </a:solidFill>
              <a:latin typeface="+mj-lt"/>
            </a:endParaRPr>
          </a:p>
          <a:p>
            <a:pPr fontAlgn="base"/>
            <a:r>
              <a:rPr lang="ru-RU" sz="2200" b="1" dirty="0" smtClean="0">
                <a:solidFill>
                  <a:srgbClr val="00B050"/>
                </a:solidFill>
                <a:latin typeface="+mj-lt"/>
              </a:rPr>
              <a:t>!</a:t>
            </a:r>
            <a:r>
              <a:rPr lang="ru-RU" sz="2200" b="1" dirty="0" smtClean="0">
                <a:latin typeface="+mj-lt"/>
              </a:rPr>
              <a:t> </a:t>
            </a:r>
            <a:r>
              <a:rPr lang="ru-RU" sz="2200" dirty="0" smtClean="0">
                <a:solidFill>
                  <a:srgbClr val="9933FF"/>
                </a:solidFill>
                <a:latin typeface="+mj-lt"/>
              </a:rPr>
              <a:t>отказаться полностью от алкоголя и курения. Даже </a:t>
            </a:r>
          </a:p>
          <a:p>
            <a:pPr fontAlgn="base"/>
            <a:r>
              <a:rPr lang="ru-RU" sz="2200" dirty="0" smtClean="0">
                <a:solidFill>
                  <a:srgbClr val="9933FF"/>
                </a:solidFill>
                <a:latin typeface="+mj-lt"/>
              </a:rPr>
              <a:t>  пассивное курение, когда находитесь в накуренной ком-</a:t>
            </a:r>
          </a:p>
          <a:p>
            <a:pPr fontAlgn="base"/>
            <a:r>
              <a:rPr lang="ru-RU" sz="2200" dirty="0" smtClean="0">
                <a:solidFill>
                  <a:srgbClr val="9933FF"/>
                </a:solidFill>
                <a:latin typeface="+mj-lt"/>
              </a:rPr>
              <a:t>  нате, оказывают негативное влияние на голосовой аппарат;</a:t>
            </a:r>
          </a:p>
          <a:p>
            <a:pPr fontAlgn="base"/>
            <a:r>
              <a:rPr lang="ru-RU" sz="2200" b="1" dirty="0" smtClean="0">
                <a:solidFill>
                  <a:srgbClr val="00B050"/>
                </a:solidFill>
                <a:latin typeface="+mj-lt"/>
              </a:rPr>
              <a:t>  !</a:t>
            </a:r>
            <a:r>
              <a:rPr lang="ru-RU" sz="2200" b="1" dirty="0" smtClean="0">
                <a:latin typeface="+mj-lt"/>
              </a:rPr>
              <a:t> </a:t>
            </a:r>
            <a:r>
              <a:rPr lang="ru-RU" sz="2200" dirty="0" smtClean="0">
                <a:solidFill>
                  <a:srgbClr val="CC0099"/>
                </a:solidFill>
                <a:latin typeface="+mj-lt"/>
              </a:rPr>
              <a:t>всегда иметь при себе питьевую воду (без газа, сахара, </a:t>
            </a:r>
          </a:p>
          <a:p>
            <a:pPr fontAlgn="base"/>
            <a:r>
              <a:rPr lang="ru-RU" sz="2200" dirty="0" smtClean="0">
                <a:solidFill>
                  <a:srgbClr val="CC0099"/>
                </a:solidFill>
                <a:latin typeface="+mj-lt"/>
              </a:rPr>
              <a:t>    </a:t>
            </a:r>
            <a:r>
              <a:rPr lang="ru-RU" sz="2200" dirty="0" err="1" smtClean="0">
                <a:solidFill>
                  <a:srgbClr val="CC0099"/>
                </a:solidFill>
                <a:latin typeface="+mj-lt"/>
              </a:rPr>
              <a:t>ароматизаторов</a:t>
            </a:r>
            <a:r>
              <a:rPr lang="ru-RU" sz="2200" dirty="0" smtClean="0">
                <a:solidFill>
                  <a:srgbClr val="CC0099"/>
                </a:solidFill>
                <a:latin typeface="+mj-lt"/>
              </a:rPr>
              <a:t> и красителей), особенно на занятиях и </a:t>
            </a:r>
          </a:p>
          <a:p>
            <a:pPr fontAlgn="base"/>
            <a:r>
              <a:rPr lang="ru-RU" sz="2200" dirty="0" smtClean="0">
                <a:solidFill>
                  <a:srgbClr val="CC0099"/>
                </a:solidFill>
                <a:latin typeface="+mj-lt"/>
              </a:rPr>
              <a:t>    сценических выступлениях</a:t>
            </a:r>
          </a:p>
          <a:p>
            <a:pPr fontAlgn="base"/>
            <a:r>
              <a:rPr lang="ru-RU" sz="2200" b="1" dirty="0" smtClean="0">
                <a:solidFill>
                  <a:srgbClr val="00B050"/>
                </a:solidFill>
                <a:latin typeface="+mj-lt"/>
              </a:rPr>
              <a:t>    !</a:t>
            </a:r>
            <a:r>
              <a:rPr lang="ru-RU" sz="2200" b="1" dirty="0" smtClean="0">
                <a:latin typeface="+mj-lt"/>
              </a:rPr>
              <a:t> </a:t>
            </a:r>
            <a:r>
              <a:rPr lang="ru-RU" sz="2200" dirty="0" smtClean="0">
                <a:solidFill>
                  <a:srgbClr val="9933FF"/>
                </a:solidFill>
                <a:latin typeface="+mj-lt"/>
              </a:rPr>
              <a:t>пение всегда начинать с распевания – разогрева </a:t>
            </a:r>
          </a:p>
          <a:p>
            <a:pPr fontAlgn="base"/>
            <a:r>
              <a:rPr lang="ru-RU" sz="2200" dirty="0" smtClean="0">
                <a:solidFill>
                  <a:srgbClr val="9933FF"/>
                </a:solidFill>
                <a:latin typeface="+mj-lt"/>
              </a:rPr>
              <a:t>      голосовых связок, активизации и приведения </a:t>
            </a:r>
          </a:p>
          <a:p>
            <a:pPr fontAlgn="base"/>
            <a:r>
              <a:rPr lang="ru-RU" sz="2200" dirty="0" smtClean="0">
                <a:solidFill>
                  <a:srgbClr val="9933FF"/>
                </a:solidFill>
                <a:latin typeface="+mj-lt"/>
              </a:rPr>
              <a:t>      голосового аппарата в рабочее состояние.</a:t>
            </a:r>
          </a:p>
          <a:p>
            <a:pPr fontAlgn="base"/>
            <a:r>
              <a:rPr lang="ru-RU" sz="2200" b="1" dirty="0" smtClean="0">
                <a:solidFill>
                  <a:srgbClr val="00B050"/>
                </a:solidFill>
                <a:latin typeface="+mj-lt"/>
              </a:rPr>
              <a:t>  !</a:t>
            </a:r>
            <a:r>
              <a:rPr lang="ru-RU" sz="2200" b="1" dirty="0" smtClean="0">
                <a:latin typeface="+mj-lt"/>
              </a:rPr>
              <a:t> </a:t>
            </a:r>
            <a:r>
              <a:rPr lang="ru-RU" sz="2200" dirty="0" smtClean="0">
                <a:solidFill>
                  <a:srgbClr val="CC0099"/>
                </a:solidFill>
                <a:latin typeface="+mj-lt"/>
              </a:rPr>
              <a:t>вырабатывать волю, настойчивость, самодисциплину, </a:t>
            </a:r>
          </a:p>
          <a:p>
            <a:pPr fontAlgn="base"/>
            <a:r>
              <a:rPr lang="ru-RU" sz="2200" dirty="0" smtClean="0">
                <a:solidFill>
                  <a:srgbClr val="CC0099"/>
                </a:solidFill>
                <a:effectLst>
                  <a:glow rad="101600">
                    <a:schemeClr val="bg1">
                      <a:alpha val="60000"/>
                    </a:schemeClr>
                  </a:glow>
                </a:effectLst>
                <a:latin typeface="+mj-lt"/>
              </a:rPr>
              <a:t>    у</a:t>
            </a:r>
            <a:r>
              <a:rPr lang="ru-RU" sz="2200" dirty="0" smtClean="0">
                <a:solidFill>
                  <a:srgbClr val="CC0099"/>
                </a:solidFill>
                <a:latin typeface="+mj-lt"/>
              </a:rPr>
              <a:t>веренность в своих силах. Это необходимые качества </a:t>
            </a:r>
          </a:p>
          <a:p>
            <a:pPr fontAlgn="base"/>
            <a:r>
              <a:rPr lang="ru-RU" sz="2200" dirty="0" smtClean="0">
                <a:solidFill>
                  <a:srgbClr val="CC0099"/>
                </a:solidFill>
                <a:effectLst>
                  <a:glow rad="101600">
                    <a:schemeClr val="bg1">
                      <a:alpha val="60000"/>
                    </a:schemeClr>
                  </a:glow>
                </a:effectLst>
                <a:latin typeface="+mj-lt"/>
              </a:rPr>
              <a:t>    во</a:t>
            </a:r>
            <a:r>
              <a:rPr lang="ru-RU" sz="2200" dirty="0" smtClean="0">
                <a:solidFill>
                  <a:srgbClr val="CC0099"/>
                </a:solidFill>
                <a:latin typeface="+mj-lt"/>
              </a:rPr>
              <a:t>калиста, которые появляются в  результате хорошей </a:t>
            </a:r>
          </a:p>
          <a:p>
            <a:pPr fontAlgn="base"/>
            <a:r>
              <a:rPr lang="ru-RU" sz="2200" dirty="0" smtClean="0">
                <a:solidFill>
                  <a:srgbClr val="CC0099"/>
                </a:solidFill>
                <a:effectLst>
                  <a:glow rad="101600">
                    <a:schemeClr val="bg1">
                      <a:alpha val="60000"/>
                    </a:schemeClr>
                  </a:glow>
                </a:effectLst>
                <a:latin typeface="+mj-lt"/>
              </a:rPr>
              <a:t>    п</a:t>
            </a:r>
            <a:r>
              <a:rPr lang="ru-RU" sz="2200" dirty="0" smtClean="0">
                <a:solidFill>
                  <a:srgbClr val="CC0099"/>
                </a:solidFill>
                <a:latin typeface="+mj-lt"/>
              </a:rPr>
              <a:t>рофессиональной подготовки и выработки</a:t>
            </a:r>
          </a:p>
          <a:p>
            <a:pPr fontAlgn="base"/>
            <a:r>
              <a:rPr lang="ru-RU" sz="2200" dirty="0" smtClean="0">
                <a:solidFill>
                  <a:srgbClr val="CC0099"/>
                </a:solidFill>
                <a:latin typeface="+mj-lt"/>
              </a:rPr>
              <a:t>    совершенн</a:t>
            </a:r>
            <a:r>
              <a:rPr lang="ru-RU" sz="2200" dirty="0" smtClean="0">
                <a:solidFill>
                  <a:srgbClr val="CC0099"/>
                </a:solidFill>
                <a:effectLst>
                  <a:glow rad="101600">
                    <a:schemeClr val="bg1">
                      <a:alpha val="60000"/>
                    </a:schemeClr>
                  </a:glow>
                </a:effectLst>
                <a:latin typeface="+mj-lt"/>
              </a:rPr>
              <a:t>ых </a:t>
            </a:r>
            <a:r>
              <a:rPr lang="ru-RU" sz="2200" dirty="0" smtClean="0">
                <a:solidFill>
                  <a:srgbClr val="CC0099"/>
                </a:solidFill>
                <a:latin typeface="+mj-lt"/>
              </a:rPr>
              <a:t>технических навыков</a:t>
            </a:r>
          </a:p>
          <a:p>
            <a:pPr fontAlgn="base"/>
            <a:r>
              <a:rPr lang="ru-RU" sz="2800" dirty="0" smtClean="0"/>
              <a:t>  </a:t>
            </a:r>
            <a:endParaRPr lang="ru-RU" sz="2800" dirty="0"/>
          </a:p>
        </p:txBody>
      </p:sp>
    </p:spTree>
    <p:extLst>
      <p:ext uri="{BB962C8B-B14F-4D97-AF65-F5344CB8AC3E}">
        <p14:creationId xmlns:p14="http://schemas.microsoft.com/office/powerpoint/2010/main" xmlns="" val="16080899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https://encrypted-tbn0.gstatic.com/images?q=tbn%3AANd9GcQviOJUPPf5ASgZFGwqUzzzuyyoIikFHU-BaLB3xeEptoQ-xZlJ&amp;usqp=CAU"/>
          <p:cNvPicPr/>
          <p:nvPr/>
        </p:nvPicPr>
        <p:blipFill>
          <a:blip r:embed="rId2">
            <a:lum bright="-10000" contrast="20000"/>
          </a:blip>
          <a:srcRect r="-2006"/>
          <a:stretch>
            <a:fillRect/>
          </a:stretch>
        </p:blipFill>
        <p:spPr bwMode="auto">
          <a:xfrm>
            <a:off x="297181" y="842430"/>
            <a:ext cx="1760219" cy="979683"/>
          </a:xfrm>
          <a:prstGeom prst="rect">
            <a:avLst/>
          </a:prstGeom>
          <a:noFill/>
          <a:ln w="9525">
            <a:noFill/>
            <a:miter lim="800000"/>
            <a:headEnd/>
            <a:tailEnd/>
          </a:ln>
        </p:spPr>
      </p:pic>
      <p:sp>
        <p:nvSpPr>
          <p:cNvPr id="2" name="Заголовок 1"/>
          <p:cNvSpPr>
            <a:spLocks noGrp="1"/>
          </p:cNvSpPr>
          <p:nvPr>
            <p:ph type="ctrTitle"/>
          </p:nvPr>
        </p:nvSpPr>
        <p:spPr>
          <a:xfrm>
            <a:off x="0" y="1611629"/>
            <a:ext cx="9144000" cy="3823971"/>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sz="8000" b="1" spc="50" dirty="0" smtClean="0">
                <a:ln w="11430"/>
                <a:solidFill>
                  <a:srgbClr val="C00000"/>
                </a:solidFill>
                <a:effectLst>
                  <a:outerShdw blurRad="76200" dist="50800" dir="5400000" algn="tl" rotWithShape="0">
                    <a:srgbClr val="000000">
                      <a:alpha val="65000"/>
                    </a:srgbClr>
                  </a:outerShdw>
                </a:effectLst>
              </a:rPr>
              <a:t>СПАСИБО </a:t>
            </a:r>
            <a:br>
              <a:rPr lang="ru-RU" sz="8000" b="1" spc="50" dirty="0" smtClean="0">
                <a:ln w="11430"/>
                <a:solidFill>
                  <a:srgbClr val="C00000"/>
                </a:solidFill>
                <a:effectLst>
                  <a:outerShdw blurRad="76200" dist="50800" dir="5400000" algn="tl" rotWithShape="0">
                    <a:srgbClr val="000000">
                      <a:alpha val="65000"/>
                    </a:srgbClr>
                  </a:outerShdw>
                </a:effectLst>
              </a:rPr>
            </a:br>
            <a:r>
              <a:rPr lang="ru-RU" sz="8000" b="1" spc="50" dirty="0" smtClean="0">
                <a:ln w="11430"/>
                <a:solidFill>
                  <a:srgbClr val="C00000"/>
                </a:solidFill>
                <a:effectLst>
                  <a:outerShdw blurRad="76200" dist="50800" dir="5400000" algn="tl" rotWithShape="0">
                    <a:srgbClr val="000000">
                      <a:alpha val="65000"/>
                    </a:srgbClr>
                  </a:outerShdw>
                </a:effectLst>
              </a:rPr>
              <a:t>ЗА </a:t>
            </a:r>
            <a:br>
              <a:rPr lang="ru-RU" sz="8000" b="1" spc="50" dirty="0" smtClean="0">
                <a:ln w="11430"/>
                <a:solidFill>
                  <a:srgbClr val="C00000"/>
                </a:solidFill>
                <a:effectLst>
                  <a:outerShdw blurRad="76200" dist="50800" dir="5400000" algn="tl" rotWithShape="0">
                    <a:srgbClr val="000000">
                      <a:alpha val="65000"/>
                    </a:srgbClr>
                  </a:outerShdw>
                </a:effectLst>
              </a:rPr>
            </a:br>
            <a:r>
              <a:rPr lang="ru-RU" sz="8000" b="1" spc="50" dirty="0" smtClean="0">
                <a:ln w="11430"/>
                <a:solidFill>
                  <a:srgbClr val="C00000"/>
                </a:solidFill>
                <a:effectLst>
                  <a:outerShdw blurRad="76200" dist="50800" dir="5400000" algn="tl" rotWithShape="0">
                    <a:srgbClr val="000000">
                      <a:alpha val="65000"/>
                    </a:srgbClr>
                  </a:outerShdw>
                </a:effectLst>
              </a:rPr>
              <a:t>ВНИМАНИЕ!</a:t>
            </a:r>
            <a:endParaRPr lang="ru-RU" sz="8000" b="1" spc="50" dirty="0">
              <a:ln w="11430"/>
              <a:solidFill>
                <a:srgbClr val="C00000"/>
              </a:solidFill>
              <a:effectLst>
                <a:outerShdw blurRad="76200" dist="50800" dir="5400000" algn="tl" rotWithShape="0">
                  <a:srgbClr val="000000">
                    <a:alpha val="65000"/>
                  </a:srgbClr>
                </a:outerShdw>
              </a:effectLst>
            </a:endParaRPr>
          </a:p>
        </p:txBody>
      </p:sp>
      <p:pic>
        <p:nvPicPr>
          <p:cNvPr id="5" name="Picture 2" descr="https://sun9-26.userapi.com/c846322/v846322710/12147e/dATpPEv-5Lw.jpg"/>
          <p:cNvPicPr>
            <a:picLocks noChangeAspect="1" noChangeArrowheads="1"/>
          </p:cNvPicPr>
          <p:nvPr/>
        </p:nvPicPr>
        <p:blipFill>
          <a:blip r:embed="rId3" cstate="print"/>
          <a:srcRect/>
          <a:stretch>
            <a:fillRect/>
          </a:stretch>
        </p:blipFill>
        <p:spPr bwMode="auto">
          <a:xfrm>
            <a:off x="7406640" y="847931"/>
            <a:ext cx="1366101" cy="1170040"/>
          </a:xfrm>
          <a:prstGeom prst="rect">
            <a:avLst/>
          </a:prstGeom>
          <a:noFill/>
          <a:effectLst/>
        </p:spPr>
      </p:pic>
      <p:sp>
        <p:nvSpPr>
          <p:cNvPr id="7" name="TextBox 6"/>
          <p:cNvSpPr txBox="1"/>
          <p:nvPr/>
        </p:nvSpPr>
        <p:spPr>
          <a:xfrm>
            <a:off x="0" y="5981700"/>
            <a:ext cx="9144000" cy="584775"/>
          </a:xfrm>
          <a:prstGeom prst="rect">
            <a:avLst/>
          </a:prstGeom>
          <a:noFill/>
        </p:spPr>
        <p:txBody>
          <a:bodyPr wrap="square" rtlCol="0">
            <a:spAutoFit/>
          </a:bodyPr>
          <a:lstStyle/>
          <a:p>
            <a:pPr algn="ctr">
              <a:spcAft>
                <a:spcPts val="0"/>
              </a:spcAft>
            </a:pPr>
            <a:r>
              <a:rPr lang="ru-RU" sz="800" dirty="0" smtClean="0">
                <a:solidFill>
                  <a:schemeClr val="bg1">
                    <a:lumMod val="50000"/>
                  </a:schemeClr>
                </a:solidFill>
                <a:ea typeface="Times New Roman" panose="02020603050405020304" pitchFamily="18" charset="0"/>
              </a:rPr>
              <a:t>источник шаблона: </a:t>
            </a:r>
          </a:p>
          <a:p>
            <a:pPr algn="ctr">
              <a:spcAft>
                <a:spcPts val="0"/>
              </a:spcAft>
            </a:pPr>
            <a:r>
              <a:rPr lang="ru-RU" sz="800" b="1" i="1" dirty="0" smtClean="0">
                <a:solidFill>
                  <a:schemeClr val="bg1">
                    <a:lumMod val="50000"/>
                  </a:schemeClr>
                </a:solidFill>
                <a:ea typeface="Times New Roman" panose="02020603050405020304" pitchFamily="18" charset="0"/>
              </a:rPr>
              <a:t>Кулакова Наталья Ивановна</a:t>
            </a:r>
            <a:endParaRPr lang="ru-RU" sz="800" dirty="0" smtClean="0">
              <a:solidFill>
                <a:schemeClr val="bg1">
                  <a:lumMod val="50000"/>
                </a:schemeClr>
              </a:solidFill>
              <a:ea typeface="Times New Roman" panose="02020603050405020304" pitchFamily="18" charset="0"/>
            </a:endParaRPr>
          </a:p>
          <a:p>
            <a:pPr algn="ctr">
              <a:spcAft>
                <a:spcPts val="0"/>
              </a:spcAft>
            </a:pPr>
            <a:r>
              <a:rPr lang="ru-RU" sz="800" b="1" i="1" dirty="0" smtClean="0">
                <a:solidFill>
                  <a:schemeClr val="bg1">
                    <a:lumMod val="50000"/>
                  </a:schemeClr>
                </a:solidFill>
                <a:ea typeface="Times New Roman" panose="02020603050405020304" pitchFamily="18" charset="0"/>
              </a:rPr>
              <a:t>учитель начальных классов  </a:t>
            </a:r>
            <a:endParaRPr lang="ru-RU" sz="800" dirty="0" smtClean="0">
              <a:solidFill>
                <a:schemeClr val="bg1">
                  <a:lumMod val="50000"/>
                </a:schemeClr>
              </a:solidFill>
              <a:ea typeface="Times New Roman" panose="02020603050405020304" pitchFamily="18" charset="0"/>
            </a:endParaRPr>
          </a:p>
          <a:p>
            <a:pPr algn="ctr">
              <a:spcAft>
                <a:spcPts val="0"/>
              </a:spcAft>
            </a:pPr>
            <a:r>
              <a:rPr lang="ru-RU" sz="800" b="1" i="1" dirty="0" smtClean="0">
                <a:solidFill>
                  <a:schemeClr val="bg1">
                    <a:lumMod val="50000"/>
                  </a:schemeClr>
                </a:solidFill>
                <a:ea typeface="Times New Roman" panose="02020603050405020304" pitchFamily="18" charset="0"/>
              </a:rPr>
              <a:t>ГУО «СШ № 26 г. Гродно», Беларусь</a:t>
            </a:r>
            <a:endParaRPr lang="ru-RU" dirty="0">
              <a:solidFill>
                <a:schemeClr val="bg1">
                  <a:lumMod val="50000"/>
                </a:schemeClr>
              </a:solidFill>
            </a:endParaRPr>
          </a:p>
        </p:txBody>
      </p:sp>
    </p:spTree>
    <p:extLst>
      <p:ext uri="{BB962C8B-B14F-4D97-AF65-F5344CB8AC3E}">
        <p14:creationId xmlns:p14="http://schemas.microsoft.com/office/powerpoint/2010/main" xmlns="" val="467423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3362" y="1021976"/>
            <a:ext cx="8429964" cy="461665"/>
          </a:xfrm>
          <a:prstGeom prst="rect">
            <a:avLst/>
          </a:prstGeom>
          <a:noFill/>
        </p:spPr>
        <p:txBody>
          <a:bodyPr wrap="square" rtlCol="0">
            <a:spAutoFit/>
          </a:bodyPr>
          <a:lstStyle/>
          <a:p>
            <a:pPr algn="ctr"/>
            <a:r>
              <a:rPr lang="ru-RU" sz="2400" b="1" dirty="0" smtClean="0">
                <a:solidFill>
                  <a:srgbClr val="9933FF"/>
                </a:solidFill>
                <a:latin typeface="+mj-lt"/>
              </a:rPr>
              <a:t>ЧЕЛОВЕЧЕСКИЙ ГОЛОС – ХРУПКИЙ ИНСТРУМЕНТ </a:t>
            </a:r>
          </a:p>
        </p:txBody>
      </p:sp>
      <p:sp>
        <p:nvSpPr>
          <p:cNvPr id="9" name="Прямоугольник 8"/>
          <p:cNvSpPr/>
          <p:nvPr/>
        </p:nvSpPr>
        <p:spPr>
          <a:xfrm>
            <a:off x="609600" y="1600200"/>
            <a:ext cx="8077200" cy="5201424"/>
          </a:xfrm>
          <a:prstGeom prst="rect">
            <a:avLst/>
          </a:prstGeom>
        </p:spPr>
        <p:txBody>
          <a:bodyPr wrap="square">
            <a:spAutoFit/>
          </a:bodyPr>
          <a:lstStyle/>
          <a:p>
            <a:pPr algn="ctr"/>
            <a:r>
              <a:rPr lang="ru-RU" sz="3200" dirty="0" smtClean="0">
                <a:solidFill>
                  <a:schemeClr val="accent4">
                    <a:lumMod val="50000"/>
                  </a:schemeClr>
                </a:solidFill>
              </a:rPr>
              <a:t>Для вокалиста главное требование –</a:t>
            </a:r>
            <a:r>
              <a:rPr lang="ru-RU" sz="3200" dirty="0" smtClean="0">
                <a:solidFill>
                  <a:schemeClr val="accent4">
                    <a:lumMod val="50000"/>
                  </a:schemeClr>
                </a:solidFill>
                <a:effectLst>
                  <a:outerShdw blurRad="38100" dist="38100" dir="2700000" algn="tl">
                    <a:srgbClr val="000000">
                      <a:alpha val="43137"/>
                    </a:srgbClr>
                  </a:outerShdw>
                </a:effectLst>
              </a:rPr>
              <a:t> наличие здорового голосового аппарата, </a:t>
            </a:r>
            <a:r>
              <a:rPr lang="ru-RU" sz="3200" dirty="0" smtClean="0">
                <a:solidFill>
                  <a:schemeClr val="accent4">
                    <a:lumMod val="50000"/>
                  </a:schemeClr>
                </a:solidFill>
              </a:rPr>
              <a:t>пригодного для профессионального применения</a:t>
            </a:r>
          </a:p>
          <a:p>
            <a:pPr algn="ctr" fontAlgn="base"/>
            <a:endParaRPr lang="ru-RU" sz="2000" b="1" dirty="0" smtClean="0">
              <a:solidFill>
                <a:schemeClr val="accent5">
                  <a:lumMod val="75000"/>
                </a:schemeClr>
              </a:solidFill>
            </a:endParaRPr>
          </a:p>
          <a:p>
            <a:pPr algn="ctr" fontAlgn="base"/>
            <a:r>
              <a:rPr lang="ru-RU" sz="2800" b="1" dirty="0" smtClean="0">
                <a:solidFill>
                  <a:schemeClr val="accent5">
                    <a:lumMod val="75000"/>
                  </a:schemeClr>
                </a:solidFill>
              </a:rPr>
              <a:t>Здоровый певческий аппарат</a:t>
            </a:r>
            <a:r>
              <a:rPr lang="ru-RU" sz="2800" dirty="0" smtClean="0">
                <a:solidFill>
                  <a:schemeClr val="accent5">
                    <a:lumMod val="75000"/>
                  </a:schemeClr>
                </a:solidFill>
              </a:rPr>
              <a:t> – это:</a:t>
            </a:r>
          </a:p>
          <a:p>
            <a:pPr lvl="0" algn="ctr" fontAlgn="base">
              <a:buFont typeface="Wingdings" pitchFamily="2" charset="2"/>
              <a:buChar char="ü"/>
            </a:pPr>
            <a:r>
              <a:rPr lang="ru-RU" sz="2800" dirty="0" smtClean="0">
                <a:solidFill>
                  <a:schemeClr val="accent5">
                    <a:lumMod val="75000"/>
                  </a:schemeClr>
                </a:solidFill>
              </a:rPr>
              <a:t>отсутствие хронических заболеваний </a:t>
            </a:r>
          </a:p>
          <a:p>
            <a:pPr lvl="0" algn="ctr" fontAlgn="base"/>
            <a:r>
              <a:rPr lang="ru-RU" sz="2800" dirty="0" err="1" smtClean="0">
                <a:solidFill>
                  <a:schemeClr val="accent5">
                    <a:lumMod val="75000"/>
                  </a:schemeClr>
                </a:solidFill>
              </a:rPr>
              <a:t>рото-глоточной</a:t>
            </a:r>
            <a:r>
              <a:rPr lang="ru-RU" sz="2800" dirty="0" smtClean="0">
                <a:solidFill>
                  <a:schemeClr val="accent5">
                    <a:lumMod val="75000"/>
                  </a:schemeClr>
                </a:solidFill>
              </a:rPr>
              <a:t> полости;</a:t>
            </a:r>
          </a:p>
          <a:p>
            <a:pPr lvl="0" algn="ctr" fontAlgn="base">
              <a:buFont typeface="Wingdings" pitchFamily="2" charset="2"/>
              <a:buChar char="ü"/>
            </a:pPr>
            <a:r>
              <a:rPr lang="ru-RU" sz="2800" dirty="0" smtClean="0">
                <a:solidFill>
                  <a:schemeClr val="accent5">
                    <a:lumMod val="75000"/>
                  </a:schemeClr>
                </a:solidFill>
              </a:rPr>
              <a:t>отсутствие дефектов голосового аппарата;</a:t>
            </a:r>
          </a:p>
          <a:p>
            <a:pPr lvl="0" algn="ctr" fontAlgn="base">
              <a:buFont typeface="Wingdings" pitchFamily="2" charset="2"/>
              <a:buChar char="ü"/>
            </a:pPr>
            <a:r>
              <a:rPr lang="ru-RU" sz="2800" dirty="0" smtClean="0">
                <a:solidFill>
                  <a:schemeClr val="accent5">
                    <a:lumMod val="75000"/>
                  </a:schemeClr>
                </a:solidFill>
              </a:rPr>
              <a:t>отсутствие голосовых узелков</a:t>
            </a:r>
          </a:p>
          <a:p>
            <a:endParaRPr lang="ru-RU" sz="3600" dirty="0" smtClean="0">
              <a:solidFill>
                <a:schemeClr val="accent4">
                  <a:lumMod val="50000"/>
                </a:schemeClr>
              </a:solidFill>
            </a:endParaRPr>
          </a:p>
        </p:txBody>
      </p:sp>
    </p:spTree>
    <p:extLst>
      <p:ext uri="{BB962C8B-B14F-4D97-AF65-F5344CB8AC3E}">
        <p14:creationId xmlns:p14="http://schemas.microsoft.com/office/powerpoint/2010/main" xmlns="" val="16080899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p:cNvSpPr/>
          <p:nvPr/>
        </p:nvSpPr>
        <p:spPr>
          <a:xfrm>
            <a:off x="533400" y="1981201"/>
            <a:ext cx="8255000" cy="3539430"/>
          </a:xfrm>
          <a:prstGeom prst="rect">
            <a:avLst/>
          </a:prstGeom>
        </p:spPr>
        <p:txBody>
          <a:bodyPr wrap="square">
            <a:spAutoFit/>
          </a:bodyPr>
          <a:lstStyle/>
          <a:p>
            <a:pPr algn="ctr" fontAlgn="base"/>
            <a:r>
              <a:rPr lang="ru-RU" sz="3200" b="1" dirty="0" smtClean="0">
                <a:solidFill>
                  <a:srgbClr val="9933FF"/>
                </a:solidFill>
              </a:rPr>
              <a:t>Певческий голос </a:t>
            </a:r>
            <a:r>
              <a:rPr lang="ru-RU" sz="3200" dirty="0" smtClean="0">
                <a:solidFill>
                  <a:srgbClr val="9933FF"/>
                </a:solidFill>
              </a:rPr>
              <a:t>– </a:t>
            </a:r>
            <a:r>
              <a:rPr lang="ru-RU" sz="3200" dirty="0" smtClean="0">
                <a:solidFill>
                  <a:srgbClr val="CC0099"/>
                </a:solidFill>
              </a:rPr>
              <a:t>рабочий инструмент вокалиста, который необходимо беречь, и о котором необходимо заботиться! </a:t>
            </a:r>
          </a:p>
          <a:p>
            <a:pPr algn="ctr" fontAlgn="base"/>
            <a:endParaRPr lang="ru-RU" sz="3200" dirty="0" smtClean="0">
              <a:solidFill>
                <a:srgbClr val="CC0099"/>
              </a:solidFill>
            </a:endParaRPr>
          </a:p>
          <a:p>
            <a:pPr algn="ctr" fontAlgn="base"/>
            <a:r>
              <a:rPr lang="ru-RU" sz="3200" dirty="0" smtClean="0">
                <a:solidFill>
                  <a:srgbClr val="CC0099"/>
                </a:solidFill>
              </a:rPr>
              <a:t>А для этого следует выполнять следующие </a:t>
            </a:r>
            <a:r>
              <a:rPr lang="ru-RU" sz="3200" dirty="0" smtClean="0">
                <a:solidFill>
                  <a:srgbClr val="9933FF"/>
                </a:solidFill>
              </a:rPr>
              <a:t>правила гигиены певческого голоса</a:t>
            </a:r>
          </a:p>
        </p:txBody>
      </p:sp>
      <p:sp>
        <p:nvSpPr>
          <p:cNvPr id="6" name="TextBox 5"/>
          <p:cNvSpPr txBox="1"/>
          <p:nvPr/>
        </p:nvSpPr>
        <p:spPr>
          <a:xfrm>
            <a:off x="393362" y="1021976"/>
            <a:ext cx="8429964" cy="523220"/>
          </a:xfrm>
          <a:prstGeom prst="rect">
            <a:avLst/>
          </a:prstGeom>
          <a:noFill/>
        </p:spPr>
        <p:txBody>
          <a:bodyPr wrap="square" rtlCol="0">
            <a:spAutoFit/>
          </a:bodyPr>
          <a:lstStyle/>
          <a:p>
            <a:pPr algn="ctr"/>
            <a:r>
              <a:rPr lang="ru-RU" sz="2800" b="1" dirty="0" smtClean="0">
                <a:solidFill>
                  <a:srgbClr val="00B050"/>
                </a:solidFill>
                <a:latin typeface="+mj-lt"/>
              </a:rPr>
              <a:t>ПРАВИЛА ГИГИЕНЫ ПЕВЧЕСКОГО ГОЛОСА</a:t>
            </a:r>
          </a:p>
        </p:txBody>
      </p:sp>
    </p:spTree>
    <p:extLst>
      <p:ext uri="{BB962C8B-B14F-4D97-AF65-F5344CB8AC3E}">
        <p14:creationId xmlns:p14="http://schemas.microsoft.com/office/powerpoint/2010/main" xmlns="" val="16080899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3362" y="838200"/>
            <a:ext cx="8429964" cy="523220"/>
          </a:xfrm>
          <a:prstGeom prst="rect">
            <a:avLst/>
          </a:prstGeom>
          <a:noFill/>
        </p:spPr>
        <p:txBody>
          <a:bodyPr wrap="square" rtlCol="0">
            <a:spAutoFit/>
          </a:bodyPr>
          <a:lstStyle/>
          <a:p>
            <a:pPr algn="ctr"/>
            <a:r>
              <a:rPr lang="ru-RU" sz="2800" b="1" dirty="0" smtClean="0">
                <a:solidFill>
                  <a:srgbClr val="00B050"/>
                </a:solidFill>
                <a:latin typeface="+mj-lt"/>
              </a:rPr>
              <a:t>ПРАВИЛА ГИГИЕНЫ ПЕВЧЕСКОГО ГОЛОСА</a:t>
            </a:r>
          </a:p>
        </p:txBody>
      </p:sp>
      <p:sp>
        <p:nvSpPr>
          <p:cNvPr id="4" name="Прямоугольник 3"/>
          <p:cNvSpPr/>
          <p:nvPr/>
        </p:nvSpPr>
        <p:spPr>
          <a:xfrm>
            <a:off x="0" y="1511300"/>
            <a:ext cx="9144000" cy="5201424"/>
          </a:xfrm>
          <a:prstGeom prst="rect">
            <a:avLst/>
          </a:prstGeom>
          <a:noFill/>
        </p:spPr>
        <p:txBody>
          <a:bodyPr wrap="square" lIns="91440" tIns="45720" rIns="91440" bIns="45720">
            <a:spAutoFit/>
          </a:bodyPr>
          <a:lstStyle/>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Правило </a:t>
            </a:r>
          </a:p>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a:t>
            </a:r>
            <a:endParaRPr lang="ru-RU" sz="16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Прямоугольник 5"/>
          <p:cNvSpPr/>
          <p:nvPr/>
        </p:nvSpPr>
        <p:spPr>
          <a:xfrm>
            <a:off x="368300" y="1612900"/>
            <a:ext cx="8420100" cy="4477405"/>
          </a:xfrm>
          <a:prstGeom prst="rect">
            <a:avLst/>
          </a:prstGeom>
        </p:spPr>
        <p:txBody>
          <a:bodyPr wrap="square">
            <a:spAutoFit/>
            <a:scene3d>
              <a:camera prst="orthographicFront"/>
              <a:lightRig rig="threePt" dir="t"/>
            </a:scene3d>
            <a:sp3d extrusionH="57150">
              <a:bevelT w="82550" h="38100" prst="coolSlant"/>
            </a:sp3d>
          </a:bodyPr>
          <a:lstStyle/>
          <a:p>
            <a:pPr lvl="0" algn="ctr" fontAlgn="base"/>
            <a:r>
              <a:rPr lang="ru-RU" sz="2800" b="1" dirty="0" smtClean="0">
                <a:solidFill>
                  <a:srgbClr val="0070C0"/>
                </a:solidFill>
              </a:rPr>
              <a:t>Не переохлаждайтесь, избегайте простуд.</a:t>
            </a:r>
            <a:r>
              <a:rPr lang="ru-RU" sz="2800" dirty="0" smtClean="0">
                <a:solidFill>
                  <a:srgbClr val="0070C0"/>
                </a:solidFill>
              </a:rPr>
              <a:t> Вокалист больше подвержен простудным заболеваниям, чем человек не поющий, так как трахея и глотка вокалиста в результате вокальной работы и большой нагрузки имеют более высокую температуру, и есть все шансы переохладиться и простыть, стоит лишь выпить холодный напиток в жару, или поговорить на воздухе в холодную погоду </a:t>
            </a:r>
          </a:p>
          <a:p>
            <a:pPr lvl="0" algn="ctr" fontAlgn="base"/>
            <a:r>
              <a:rPr lang="ru-RU" sz="2800" dirty="0" smtClean="0">
                <a:solidFill>
                  <a:srgbClr val="0070C0"/>
                </a:solidFill>
              </a:rPr>
              <a:t>(особенно после вокальных занятий)</a:t>
            </a:r>
            <a:endParaRPr lang="ru-RU" sz="2800" dirty="0">
              <a:solidFill>
                <a:srgbClr val="0070C0"/>
              </a:solidFill>
            </a:endParaRPr>
          </a:p>
        </p:txBody>
      </p:sp>
    </p:spTree>
    <p:extLst>
      <p:ext uri="{BB962C8B-B14F-4D97-AF65-F5344CB8AC3E}">
        <p14:creationId xmlns:p14="http://schemas.microsoft.com/office/powerpoint/2010/main" xmlns="" val="16080899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3362" y="838200"/>
            <a:ext cx="8429964" cy="523220"/>
          </a:xfrm>
          <a:prstGeom prst="rect">
            <a:avLst/>
          </a:prstGeom>
          <a:noFill/>
        </p:spPr>
        <p:txBody>
          <a:bodyPr wrap="square" rtlCol="0">
            <a:spAutoFit/>
          </a:bodyPr>
          <a:lstStyle/>
          <a:p>
            <a:pPr algn="ctr"/>
            <a:r>
              <a:rPr lang="ru-RU" sz="2800" b="1" dirty="0" smtClean="0">
                <a:solidFill>
                  <a:srgbClr val="0070C0"/>
                </a:solidFill>
                <a:latin typeface="+mj-lt"/>
              </a:rPr>
              <a:t>ПРАВИЛА ГИГИЕНЫ ПЕВЧЕСКОГО ГОЛОСА</a:t>
            </a:r>
          </a:p>
        </p:txBody>
      </p:sp>
      <p:sp>
        <p:nvSpPr>
          <p:cNvPr id="4" name="Прямоугольник 3"/>
          <p:cNvSpPr/>
          <p:nvPr/>
        </p:nvSpPr>
        <p:spPr>
          <a:xfrm>
            <a:off x="0" y="1460500"/>
            <a:ext cx="9144000" cy="5252224"/>
          </a:xfrm>
          <a:prstGeom prst="rect">
            <a:avLst/>
          </a:prstGeom>
          <a:noFill/>
        </p:spPr>
        <p:txBody>
          <a:bodyPr wrap="square" lIns="91440" tIns="45720" rIns="91440" bIns="45720">
            <a:spAutoFit/>
          </a:bodyPr>
          <a:lstStyle/>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Правило </a:t>
            </a:r>
          </a:p>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a:t>
            </a:r>
            <a:endParaRPr lang="ru-RU" sz="16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7" name="Прямоугольник 6"/>
          <p:cNvSpPr/>
          <p:nvPr/>
        </p:nvSpPr>
        <p:spPr>
          <a:xfrm>
            <a:off x="368300" y="1460500"/>
            <a:ext cx="8420100" cy="4893647"/>
          </a:xfrm>
          <a:prstGeom prst="rect">
            <a:avLst/>
          </a:prstGeom>
        </p:spPr>
        <p:txBody>
          <a:bodyPr wrap="square">
            <a:spAutoFit/>
            <a:scene3d>
              <a:camera prst="orthographicFront"/>
              <a:lightRig rig="threePt" dir="t"/>
            </a:scene3d>
            <a:sp3d extrusionH="57150">
              <a:bevelT w="82550" h="38100" prst="coolSlant"/>
            </a:sp3d>
          </a:bodyPr>
          <a:lstStyle/>
          <a:p>
            <a:pPr lvl="0" algn="ctr" fontAlgn="base"/>
            <a:r>
              <a:rPr lang="ru-RU" sz="2400" b="1" dirty="0" smtClean="0">
                <a:solidFill>
                  <a:schemeClr val="accent4">
                    <a:lumMod val="50000"/>
                  </a:schemeClr>
                </a:solidFill>
              </a:rPr>
              <a:t>Если же Вы заболели, оставайтесь дома!</a:t>
            </a:r>
            <a:r>
              <a:rPr lang="ru-RU" sz="2400" dirty="0" smtClean="0">
                <a:solidFill>
                  <a:schemeClr val="accent4">
                    <a:lumMod val="50000"/>
                  </a:schemeClr>
                </a:solidFill>
              </a:rPr>
              <a:t> Боль любого происхождения, а также слабость, головокружение и недомогание мешают качественным занятиям или, в отдельных случаях, даже вредят голосовому аппарату. Объясните педагогу ситуацию, педагог отнесётся с пониманием и разрешит пропустить занятие по уважительной причине. Всегда можно получить задание для самостоятельного выполнения дома, чтобы не отставать от учебной программы. При заболеваниях горла и верхних дыхательных путей делайте ингаляции с минеральной щелочной водой, но прежде всего обязательно обратитесь к доктору для постановки диагноза и определения тактики лечения!</a:t>
            </a:r>
            <a:endParaRPr lang="ru-RU" sz="2400" dirty="0">
              <a:solidFill>
                <a:schemeClr val="accent4">
                  <a:lumMod val="50000"/>
                </a:schemeClr>
              </a:solidFill>
            </a:endParaRPr>
          </a:p>
        </p:txBody>
      </p:sp>
    </p:spTree>
    <p:extLst>
      <p:ext uri="{BB962C8B-B14F-4D97-AF65-F5344CB8AC3E}">
        <p14:creationId xmlns:p14="http://schemas.microsoft.com/office/powerpoint/2010/main" xmlns="" val="16080899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3362" y="838200"/>
            <a:ext cx="8429964" cy="523220"/>
          </a:xfrm>
          <a:prstGeom prst="rect">
            <a:avLst/>
          </a:prstGeom>
          <a:noFill/>
        </p:spPr>
        <p:txBody>
          <a:bodyPr wrap="square" rtlCol="0">
            <a:spAutoFit/>
          </a:bodyPr>
          <a:lstStyle/>
          <a:p>
            <a:pPr algn="ctr"/>
            <a:r>
              <a:rPr lang="ru-RU" sz="2800" b="1" dirty="0" smtClean="0">
                <a:solidFill>
                  <a:srgbClr val="00B050"/>
                </a:solidFill>
                <a:latin typeface="+mj-lt"/>
              </a:rPr>
              <a:t>ПРАВИЛА ГИГИЕНЫ ПЕВЧЕСКОГО ГОЛОСА</a:t>
            </a:r>
          </a:p>
        </p:txBody>
      </p:sp>
      <p:sp>
        <p:nvSpPr>
          <p:cNvPr id="4" name="Прямоугольник 3"/>
          <p:cNvSpPr/>
          <p:nvPr/>
        </p:nvSpPr>
        <p:spPr>
          <a:xfrm>
            <a:off x="0" y="1460500"/>
            <a:ext cx="9144000" cy="5252224"/>
          </a:xfrm>
          <a:prstGeom prst="rect">
            <a:avLst/>
          </a:prstGeom>
          <a:noFill/>
        </p:spPr>
        <p:txBody>
          <a:bodyPr wrap="square" lIns="91440" tIns="45720" rIns="91440" bIns="45720">
            <a:spAutoFit/>
          </a:bodyPr>
          <a:lstStyle/>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Правило </a:t>
            </a:r>
          </a:p>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№3</a:t>
            </a:r>
            <a:endParaRPr lang="ru-RU" sz="16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5" name="Прямоугольник 4"/>
          <p:cNvSpPr/>
          <p:nvPr/>
        </p:nvSpPr>
        <p:spPr>
          <a:xfrm>
            <a:off x="368300" y="1562100"/>
            <a:ext cx="8420100" cy="4031873"/>
          </a:xfrm>
          <a:prstGeom prst="rect">
            <a:avLst/>
          </a:prstGeom>
        </p:spPr>
        <p:txBody>
          <a:bodyPr wrap="square">
            <a:spAutoFit/>
            <a:scene3d>
              <a:camera prst="orthographicFront"/>
              <a:lightRig rig="threePt" dir="t"/>
            </a:scene3d>
            <a:sp3d extrusionH="57150">
              <a:bevelT w="82550" h="38100" prst="coolSlant"/>
            </a:sp3d>
          </a:bodyPr>
          <a:lstStyle/>
          <a:p>
            <a:pPr lvl="0" algn="ctr" fontAlgn="base"/>
            <a:r>
              <a:rPr lang="ru-RU" sz="3200" b="1" dirty="0" smtClean="0">
                <a:solidFill>
                  <a:srgbClr val="C00000"/>
                </a:solidFill>
              </a:rPr>
              <a:t>Не подвергайте голосовой аппарат резким сменам температур:</a:t>
            </a:r>
            <a:r>
              <a:rPr lang="ru-RU" sz="3200" dirty="0" smtClean="0">
                <a:solidFill>
                  <a:srgbClr val="C00000"/>
                </a:solidFill>
              </a:rPr>
              <a:t> в жару не пить холодные напитки; в морозную погоду, выпив горячий чай, не выходить сразу на улицу. Помните: лучше опоздать на вокал, чем прибежать вовремя, наглотавшись холодного уличного воздуха и впоследствии хрипеть на уроке </a:t>
            </a:r>
            <a:endParaRPr lang="ru-RU" sz="3200" dirty="0">
              <a:solidFill>
                <a:srgbClr val="C00000"/>
              </a:solidFill>
            </a:endParaRPr>
          </a:p>
        </p:txBody>
      </p:sp>
    </p:spTree>
    <p:extLst>
      <p:ext uri="{BB962C8B-B14F-4D97-AF65-F5344CB8AC3E}">
        <p14:creationId xmlns:p14="http://schemas.microsoft.com/office/powerpoint/2010/main" xmlns="" val="16080899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3362" y="838200"/>
            <a:ext cx="8429964" cy="523220"/>
          </a:xfrm>
          <a:prstGeom prst="rect">
            <a:avLst/>
          </a:prstGeom>
          <a:noFill/>
        </p:spPr>
        <p:txBody>
          <a:bodyPr wrap="square" rtlCol="0">
            <a:spAutoFit/>
          </a:bodyPr>
          <a:lstStyle/>
          <a:p>
            <a:pPr algn="ctr"/>
            <a:r>
              <a:rPr lang="ru-RU" sz="2800" b="1" dirty="0" smtClean="0">
                <a:solidFill>
                  <a:srgbClr val="0070C0"/>
                </a:solidFill>
                <a:latin typeface="+mj-lt"/>
              </a:rPr>
              <a:t>ПРАВИЛА ГИГИЕНЫ ПЕВЧЕСКОГО ГОЛОСА</a:t>
            </a:r>
          </a:p>
        </p:txBody>
      </p:sp>
      <p:sp>
        <p:nvSpPr>
          <p:cNvPr id="4" name="Прямоугольник 3"/>
          <p:cNvSpPr/>
          <p:nvPr/>
        </p:nvSpPr>
        <p:spPr>
          <a:xfrm>
            <a:off x="0" y="1460500"/>
            <a:ext cx="9144000" cy="5252224"/>
          </a:xfrm>
          <a:prstGeom prst="rect">
            <a:avLst/>
          </a:prstGeom>
          <a:noFill/>
        </p:spPr>
        <p:txBody>
          <a:bodyPr wrap="square" lIns="91440" tIns="45720" rIns="91440" bIns="45720">
            <a:spAutoFit/>
          </a:bodyPr>
          <a:lstStyle/>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Правило </a:t>
            </a:r>
          </a:p>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№4</a:t>
            </a:r>
            <a:endParaRPr lang="ru-RU" sz="16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5" name="Прямоугольник 4"/>
          <p:cNvSpPr/>
          <p:nvPr/>
        </p:nvSpPr>
        <p:spPr>
          <a:xfrm>
            <a:off x="368300" y="1562100"/>
            <a:ext cx="8420100" cy="4939814"/>
          </a:xfrm>
          <a:prstGeom prst="rect">
            <a:avLst/>
          </a:prstGeom>
        </p:spPr>
        <p:txBody>
          <a:bodyPr wrap="square">
            <a:spAutoFit/>
            <a:scene3d>
              <a:camera prst="orthographicFront"/>
              <a:lightRig rig="threePt" dir="t"/>
            </a:scene3d>
            <a:sp3d extrusionH="57150">
              <a:bevelT w="82550" h="38100" prst="coolSlant"/>
            </a:sp3d>
          </a:bodyPr>
          <a:lstStyle/>
          <a:p>
            <a:pPr lvl="0" algn="ctr" fontAlgn="base"/>
            <a:r>
              <a:rPr lang="ru-RU" sz="4500" b="1" dirty="0" smtClean="0">
                <a:solidFill>
                  <a:schemeClr val="accent4">
                    <a:lumMod val="50000"/>
                  </a:schemeClr>
                </a:solidFill>
              </a:rPr>
              <a:t>В холодную и влажную погоду не разговаривайте, не смейтесь на улице</a:t>
            </a:r>
            <a:r>
              <a:rPr lang="ru-RU" sz="4500" dirty="0" smtClean="0">
                <a:solidFill>
                  <a:schemeClr val="accent4">
                    <a:lumMod val="50000"/>
                  </a:schemeClr>
                </a:solidFill>
              </a:rPr>
              <a:t>, первые полчаса после вокальных занятий рекомендуется молчать </a:t>
            </a:r>
          </a:p>
          <a:p>
            <a:pPr lvl="0" algn="ctr" fontAlgn="base"/>
            <a:r>
              <a:rPr lang="ru-RU" sz="4500" dirty="0" smtClean="0">
                <a:solidFill>
                  <a:schemeClr val="accent4">
                    <a:lumMod val="50000"/>
                  </a:schemeClr>
                </a:solidFill>
              </a:rPr>
              <a:t>на улице</a:t>
            </a:r>
            <a:endParaRPr lang="ru-RU" sz="4500" dirty="0">
              <a:solidFill>
                <a:schemeClr val="accent4">
                  <a:lumMod val="50000"/>
                </a:schemeClr>
              </a:solidFill>
            </a:endParaRPr>
          </a:p>
        </p:txBody>
      </p:sp>
    </p:spTree>
    <p:extLst>
      <p:ext uri="{BB962C8B-B14F-4D97-AF65-F5344CB8AC3E}">
        <p14:creationId xmlns:p14="http://schemas.microsoft.com/office/powerpoint/2010/main" xmlns="" val="16080899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3362" y="838200"/>
            <a:ext cx="8429964" cy="523220"/>
          </a:xfrm>
          <a:prstGeom prst="rect">
            <a:avLst/>
          </a:prstGeom>
          <a:noFill/>
        </p:spPr>
        <p:txBody>
          <a:bodyPr wrap="square" rtlCol="0">
            <a:spAutoFit/>
          </a:bodyPr>
          <a:lstStyle/>
          <a:p>
            <a:pPr algn="ctr"/>
            <a:r>
              <a:rPr lang="ru-RU" sz="2800" b="1" dirty="0" smtClean="0">
                <a:solidFill>
                  <a:srgbClr val="00B050"/>
                </a:solidFill>
                <a:latin typeface="+mj-lt"/>
              </a:rPr>
              <a:t>ПРАВИЛА ГИГИЕНЫ ПЕВЧЕСКОГО ГОЛОСА</a:t>
            </a:r>
          </a:p>
        </p:txBody>
      </p:sp>
      <p:sp>
        <p:nvSpPr>
          <p:cNvPr id="4" name="Прямоугольник 3"/>
          <p:cNvSpPr/>
          <p:nvPr/>
        </p:nvSpPr>
        <p:spPr>
          <a:xfrm>
            <a:off x="0" y="1460500"/>
            <a:ext cx="9144000" cy="5252224"/>
          </a:xfrm>
          <a:prstGeom prst="rect">
            <a:avLst/>
          </a:prstGeom>
          <a:noFill/>
        </p:spPr>
        <p:txBody>
          <a:bodyPr wrap="square" lIns="91440" tIns="45720" rIns="91440" bIns="45720">
            <a:spAutoFit/>
          </a:bodyPr>
          <a:lstStyle/>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Правило </a:t>
            </a:r>
          </a:p>
          <a:p>
            <a:pPr algn="ctr"/>
            <a:r>
              <a:rPr lang="ru-RU" sz="1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№5</a:t>
            </a:r>
            <a:endParaRPr lang="ru-RU" sz="16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Прямоугольник 5"/>
          <p:cNvSpPr/>
          <p:nvPr/>
        </p:nvSpPr>
        <p:spPr>
          <a:xfrm>
            <a:off x="774700" y="1562100"/>
            <a:ext cx="7632700" cy="5016758"/>
          </a:xfrm>
          <a:prstGeom prst="rect">
            <a:avLst/>
          </a:prstGeom>
        </p:spPr>
        <p:txBody>
          <a:bodyPr wrap="square">
            <a:spAutoFit/>
            <a:scene3d>
              <a:camera prst="orthographicFront"/>
              <a:lightRig rig="threePt" dir="t"/>
            </a:scene3d>
            <a:sp3d extrusionH="57150">
              <a:bevelT w="82550" h="38100" prst="coolSlant"/>
            </a:sp3d>
          </a:bodyPr>
          <a:lstStyle/>
          <a:p>
            <a:pPr lvl="0" algn="ctr" fontAlgn="base"/>
            <a:r>
              <a:rPr lang="ru-RU" sz="4000" b="1" dirty="0" smtClean="0">
                <a:solidFill>
                  <a:srgbClr val="CC0099"/>
                </a:solidFill>
              </a:rPr>
              <a:t>В повседневной жизни дышать носом.</a:t>
            </a:r>
            <a:r>
              <a:rPr lang="ru-RU" sz="4000" dirty="0" smtClean="0">
                <a:solidFill>
                  <a:srgbClr val="CC0099"/>
                </a:solidFill>
              </a:rPr>
              <a:t> Это предохраняет дыхательные пути от пыли и инфекций, оседающих в носу, а воздух, проходя через нос, согревается и </a:t>
            </a:r>
          </a:p>
          <a:p>
            <a:pPr lvl="0" algn="ctr" fontAlgn="base"/>
            <a:r>
              <a:rPr lang="ru-RU" sz="4000" dirty="0" smtClean="0">
                <a:solidFill>
                  <a:srgbClr val="CC0099"/>
                </a:solidFill>
              </a:rPr>
              <a:t>увлажняется</a:t>
            </a:r>
            <a:endParaRPr lang="ru-RU" sz="4000" dirty="0">
              <a:solidFill>
                <a:srgbClr val="CC0099"/>
              </a:solidFill>
            </a:endParaRPr>
          </a:p>
        </p:txBody>
      </p:sp>
    </p:spTree>
    <p:extLst>
      <p:ext uri="{BB962C8B-B14F-4D97-AF65-F5344CB8AC3E}">
        <p14:creationId xmlns:p14="http://schemas.microsoft.com/office/powerpoint/2010/main" xmlns="" val="160808994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Другая 8">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202F6A"/>
      </a:hlink>
      <a:folHlink>
        <a:srgbClr val="821908"/>
      </a:folHlink>
    </a:clrScheme>
    <a:fontScheme name="Garamond-Trebuchet MS">
      <a:majorFont>
        <a:latin typeface="Garamond"/>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ерхняя тень">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144</TotalTime>
  <Words>1241</Words>
  <Application>Microsoft Office PowerPoint</Application>
  <PresentationFormat>Экран (4:3)</PresentationFormat>
  <Paragraphs>142</Paragraphs>
  <Slides>22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Тема Office</vt:lpstr>
      <vt:lpstr>ГИГИЕНА  ПЕВЧЕСКОГО  ГОЛОСА</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СПАСИБО  ЗА  ВНИМАНИЕ!</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Артём Кулаков</dc:creator>
  <cp:lastModifiedBy>Владимир Владимир</cp:lastModifiedBy>
  <cp:revision>25</cp:revision>
  <dcterms:created xsi:type="dcterms:W3CDTF">2014-07-11T15:33:57Z</dcterms:created>
  <dcterms:modified xsi:type="dcterms:W3CDTF">2020-07-17T03:44:49Z</dcterms:modified>
</cp:coreProperties>
</file>