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6" r:id="rId4"/>
    <p:sldId id="272" r:id="rId5"/>
    <p:sldId id="259" r:id="rId6"/>
    <p:sldId id="285" r:id="rId7"/>
    <p:sldId id="269" r:id="rId8"/>
    <p:sldId id="262" r:id="rId9"/>
    <p:sldId id="273" r:id="rId10"/>
    <p:sldId id="277" r:id="rId11"/>
    <p:sldId id="281" r:id="rId12"/>
    <p:sldId id="282" r:id="rId13"/>
    <p:sldId id="278" r:id="rId14"/>
    <p:sldId id="279" r:id="rId15"/>
    <p:sldId id="276" r:id="rId16"/>
    <p:sldId id="275" r:id="rId17"/>
    <p:sldId id="283" r:id="rId18"/>
    <p:sldId id="264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A09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1" autoAdjust="0"/>
    <p:restoredTop sz="86358" autoAdjust="0"/>
  </p:normalViewPr>
  <p:slideViewPr>
    <p:cSldViewPr snapToGrid="0">
      <p:cViewPr>
        <p:scale>
          <a:sx n="100" d="100"/>
          <a:sy n="100" d="100"/>
        </p:scale>
        <p:origin x="-273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54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113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5C913-C904-4CE4-8647-D35302A62A9B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A307-BAE3-49A4-B0C9-3D052D5B6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A307-BAE3-49A4-B0C9-3D052D5B6C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A307-BAE3-49A4-B0C9-3D052D5B6C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6088-E702-44B7-A498-53669D181487}" type="datetimeFigureOut">
              <a:rPr lang="ru-RU" smtClean="0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12F8-8153-45A7-9D90-709F0865BB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CBAE-5123-4F4E-B458-E274E42BF165}" type="datetimeFigureOut">
              <a:rPr lang="ru-RU" smtClean="0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9751-C795-4446-90FD-1753FB556A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C7D6-353F-4BD9-A3E8-815B9541DE80}" type="datetimeFigureOut">
              <a:rPr lang="ru-RU" smtClean="0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7CBB-9451-4390-9857-9566FA8D48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D447-9722-4AFF-BD34-1E76AAC1268A}" type="datetimeFigureOut">
              <a:rPr lang="ru-RU" smtClean="0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A9E1-5C59-43C5-BDE2-AA3335BE4B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DD967-C195-4B7E-AA96-5E572E530F74}" type="datetimeFigureOut">
              <a:rPr lang="ru-RU" smtClean="0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E0B8-A76A-4324-9563-79C0E0DEDC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9665-0BFC-49B1-B446-A9B28EACF839}" type="datetimeFigureOut">
              <a:rPr lang="ru-RU" smtClean="0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DE3C-BD0A-44FB-AC57-379945FCED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19AF-A4D6-46A8-9F71-8DE35FA116CD}" type="datetimeFigureOut">
              <a:rPr lang="ru-RU" smtClean="0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3CA4-EEED-464D-B5C9-D64FB8FDB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45A7F-4319-4505-9B1C-C0E3A82A6DE0}" type="datetimeFigureOut">
              <a:rPr lang="ru-RU" smtClean="0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75D4-4F2E-415F-924C-62F0BE4E3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E8C1-CFF1-46EB-BB08-FBBCDDA6381E}" type="datetimeFigureOut">
              <a:rPr lang="ru-RU" smtClean="0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04ED-0D67-4BA1-970B-AEB410DA5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346B-5D4B-4F5D-82B2-29360722AAEA}" type="datetimeFigureOut">
              <a:rPr lang="ru-RU" smtClean="0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9E10-CA32-427F-B9B1-22A80EFDD4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5F28-2A05-4EEB-AA57-C7CC352511D2}" type="datetimeFigureOut">
              <a:rPr lang="ru-RU" smtClean="0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F19C-CC5A-4EF4-8A61-4AB88ED39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27BCA05-4CE1-4E02-83E4-346A4F17ED64}" type="datetimeFigureOut">
              <a:rPr lang="ru-RU" smtClean="0"/>
              <a:pPr>
                <a:defRPr/>
              </a:pPr>
              <a:t>17.07.2020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31C3DB-9201-48E3-B184-81755946FF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7840" y="2460841"/>
            <a:ext cx="7158445" cy="212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Строение </a:t>
            </a:r>
            <a:r>
              <a:rPr lang="ru-RU" sz="6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голосового </a:t>
            </a:r>
            <a:r>
              <a:rPr lang="ru-RU" sz="6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аппарата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422" y="364067"/>
            <a:ext cx="86804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города Иркутска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«ДОМ ДЕТСКОГО ТВОРЧЕСТВА №3»</a:t>
            </a:r>
            <a:endParaRPr lang="ru-RU" alt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/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0508" y="4680155"/>
            <a:ext cx="5229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Дроздова Елена Владимировна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64310" y="6253316"/>
            <a:ext cx="240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Иркутск - 2020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un9-26.userapi.com/c846322/v846322710/12147e/dATpPEv-5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1" y="6094301"/>
            <a:ext cx="911442" cy="78063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1307966458_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019550" y="1629700"/>
            <a:ext cx="4834961" cy="4938939"/>
          </a:xfrm>
          <a:prstGeom prst="flowChartPunchedCard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0025" y="190500"/>
            <a:ext cx="473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Органы голосового </a:t>
            </a:r>
          </a:p>
          <a:p>
            <a:pPr algn="r"/>
            <a:r>
              <a:rPr lang="ru-RU" sz="3600" b="1" i="1" dirty="0" smtClean="0">
                <a:solidFill>
                  <a:srgbClr val="E1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аппарата</a:t>
            </a:r>
            <a:endParaRPr lang="ru-RU" sz="3600" b="1" dirty="0">
              <a:solidFill>
                <a:srgbClr val="E17A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075" y="695326"/>
            <a:ext cx="8658225" cy="610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Трахея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представляет собой трубку,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состоящую из хрящевых,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не замкнутых сзади колец. Эти хрящевые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пластинки между собой соединены связками и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переплетены циркулярными и продольными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мышцами. Циркулярные мышцы,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сокращаясь, сужают просвет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трахеи, продольные при сокращении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укорачивают её.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Трахея разделяется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два крупных бронха, которые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Древовидно разветвляясь, превращаются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все более мелкие. Самые мелкие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бронхи - бронхиолы, заканчиваются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пузырьками - альвеолами, в которых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газообмен. Всё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бронхиальное дерево построено по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типу трахеи, только с замкнутыми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хрящевыми кольцами.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 l="26389" t="89753" r="70555" b="7901"/>
          <a:stretch>
            <a:fillRect/>
          </a:stretch>
        </p:blipFill>
        <p:spPr bwMode="auto">
          <a:xfrm>
            <a:off x="0" y="6616700"/>
            <a:ext cx="673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Parynx_simple_uk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01952" y="393998"/>
            <a:ext cx="4032448" cy="2777827"/>
          </a:xfrm>
          <a:prstGeom prst="snip2DiagRect">
            <a:avLst/>
          </a:prstGeom>
        </p:spPr>
      </p:pic>
      <p:pic>
        <p:nvPicPr>
          <p:cNvPr id="6" name="Рисунок 5" descr="482_28503079.jpg"/>
          <p:cNvPicPr>
            <a:picLocks noChangeAspect="1"/>
          </p:cNvPicPr>
          <p:nvPr/>
        </p:nvPicPr>
        <p:blipFill>
          <a:blip r:embed="rId3" cstate="print"/>
          <a:srcRect l="7819" r="6407"/>
          <a:stretch>
            <a:fillRect/>
          </a:stretch>
        </p:blipFill>
        <p:spPr>
          <a:xfrm>
            <a:off x="4895850" y="3489960"/>
            <a:ext cx="3952875" cy="2888951"/>
          </a:xfrm>
          <a:prstGeom prst="snip2DiagRect">
            <a:avLst/>
          </a:prstGeom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1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Органы голосового </a:t>
            </a:r>
            <a:r>
              <a:rPr lang="ru-RU" sz="3200" b="1" i="1" dirty="0" smtClean="0">
                <a:solidFill>
                  <a:srgbClr val="E1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аппарата</a:t>
            </a:r>
            <a:endParaRPr lang="ru-RU" sz="3200" b="1" dirty="0">
              <a:solidFill>
                <a:srgbClr val="E17A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9550" y="1638300"/>
            <a:ext cx="472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Глотка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представляет собой мышечную трубу, которая верхним расширенным отделом оканчивается слепо под сводом черепа. Книзу суживаясь, глотка переходит спереди в гортань, а сзади - в пищевод. На ее передней поверхности, как уже было отмечено, имеются отверстия: хоаны и зев. Глотка условно разделяется на три части: верхнюю - носоглотку, среднюю - ротоглотку и нижнюю – гортаноглотку. Мышцы глотки целиком подчинены нашему сознанию.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 l="26389" t="89753" r="70555" b="7901"/>
          <a:stretch>
            <a:fillRect/>
          </a:stretch>
        </p:blipFill>
        <p:spPr bwMode="auto">
          <a:xfrm>
            <a:off x="0" y="6616700"/>
            <a:ext cx="673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denoi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0759" y="3308515"/>
            <a:ext cx="5111750" cy="3254481"/>
          </a:xfrm>
          <a:prstGeom prst="flowChartPunchedCard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408" y="1586861"/>
            <a:ext cx="8685367" cy="514543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Миндалины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глотке имеются отдельные скопления железистой, так называемой лимфатической ткани, которые образуют миндалины. Наиболее значительные из них: глоточная миндалина (лежит на верхней стенке глотке, на ее своде) и миндалины, находящиеся между передними и задними небными дужками. Миндалины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выполняют защитную функцию: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них задерживаются попавшие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глотку микробы. Острое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воспаление миндалин называется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острым тонзиллитом или ангиной.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Значительное увеличение миндалин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уменьшает полость глотки,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отрицательно отражается на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образовании певческого голоса.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375" y="361950"/>
            <a:ext cx="8477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E1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Органы голосового </a:t>
            </a:r>
            <a:r>
              <a:rPr lang="ru-RU" sz="4800" b="1" i="1" dirty="0" smtClean="0">
                <a:solidFill>
                  <a:srgbClr val="E1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аппарата</a:t>
            </a:r>
            <a:endParaRPr lang="ru-RU" sz="4800" b="1" dirty="0">
              <a:solidFill>
                <a:srgbClr val="E17A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 l="26389" t="89753" r="70555" b="7901"/>
          <a:stretch>
            <a:fillRect/>
          </a:stretch>
        </p:blipFill>
        <p:spPr bwMode="auto">
          <a:xfrm>
            <a:off x="0" y="6616700"/>
            <a:ext cx="673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" y="638175"/>
            <a:ext cx="8367961" cy="26468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Диафрагма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Основание грудной клетки составляет диафрагма (грудобрюшная преграда). Это мощный мышечный орган, отделяющий грудную полость от брюшной. Диафрагма прикрепляется к нижним ребрам и позвоночнику, имеет два купола - правый и левый. Во время вдоха мышцы диафрагмы сокращаются, оба ее купола опускаются, увеличивая объем грудной клетки. Диафрагма состоит из поперечно-полосатых мышц. Ее движение полностью не подчинено нашему сознанию. Мы можем сознательно сделать и задержать вдох и выдох, но сложные движения диафрагмы при голосообразовании происходят подсознательно.  Диафрагма регулирует скорость истечения воздуха и подскладочное давление при образовании звуков и изменении их силы.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5" name="Содержимое 4" descr="diaf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3802" y="2727397"/>
            <a:ext cx="9237802" cy="422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52900" y="142875"/>
            <a:ext cx="4705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1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Органы голосового </a:t>
            </a:r>
            <a:r>
              <a:rPr lang="ru-RU" sz="3200" b="1" i="1" dirty="0" smtClean="0">
                <a:solidFill>
                  <a:srgbClr val="E1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аппарата</a:t>
            </a:r>
            <a:endParaRPr lang="ru-RU" sz="3200" b="1" dirty="0">
              <a:solidFill>
                <a:srgbClr val="E17A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295275"/>
            <a:ext cx="8829675" cy="27558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Полости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Полости, находящиеся над голосовыми складками: носовая, ротовая, глоточная и верхний отдел гортани - называются надставной трубой. Верхняя часть этой трубы - носовая полость. Она составлена из мягких тканей носа и лицевых костей черепа. По средней линии она разделена вертикальной носовой перегородкой на левую и правую половины, открытые спереди и сзади. Задними отверстиями, хоанами, носовая полость сообщается с глоткой (с носоглоткой).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стенках носовой полости имеются мелкие отверстия каналов, через которые она сообщается с воздухоносными полостями, находящимися в лицевых костях черепа. Эти полости называются придаточными полостями или пазухами носа. Они, так же как и полость носа выстланы слизистой оболочкой. При её заболевании эти полости могут заполняться гноем, что отрицательно отражается на качестве певческого звука.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150" y="3306591"/>
            <a:ext cx="4133850" cy="3599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09590042_photo_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8597" y="3348658"/>
            <a:ext cx="47525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38625" y="66675"/>
            <a:ext cx="466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1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Органы голосового </a:t>
            </a:r>
            <a:r>
              <a:rPr lang="ru-RU" sz="3200" b="1" i="1" dirty="0" smtClean="0">
                <a:solidFill>
                  <a:srgbClr val="E1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аппарата</a:t>
            </a:r>
            <a:endParaRPr lang="ru-RU" sz="3200" b="1" dirty="0">
              <a:solidFill>
                <a:srgbClr val="E17A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724024"/>
            <a:ext cx="8639175" cy="4647277"/>
          </a:xfrm>
        </p:spPr>
        <p:txBody>
          <a:bodyPr>
            <a:noAutofit/>
          </a:bodyPr>
          <a:lstStyle/>
          <a:p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Голосовые складки (связки) </a:t>
            </a:r>
            <a:endParaRPr lang="ru-RU" sz="1900" b="1" dirty="0" smtClean="0"/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Поверхность голосовых складок (связок) покрыта плотной эластичной тканью перламутровой окраски. Внутри них находятся внешние и внутренние щиточерпаловые мышцы. Вторые, внутренние, называются вокальными мышцами. Мышечные волокна располагаются параллельно внутреннему краю складки и в косом направлении. Благодаря такому строению голосовая складка может многообразно изменять не только свою длину, но и колебаться по частям: во всю ширину и длину или частями, что обуславливает богатство красок певческого звука. Все мышцы гортани делятся на наружные и внутренние. Внутренние мышцы смыкают голосовую щель и осуществляют голосообразование (являются фонаторными мышцами). Наружные мышцы гортани соединяют её с лежащей выше, под нижней челюстью, подъязычной костью, а внизу с грудной костью. Эти мышцы опускают и поднимают всю гортань, а так же фиксируют ее на определенной высоте, устанавливают в положение, необходимое для голосообразования. Внизу гортань непосредственно переходит в дыхательное горло или трахею.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550" y="457885"/>
            <a:ext cx="8648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E1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Органы голосового </a:t>
            </a:r>
            <a:r>
              <a:rPr lang="ru-RU" sz="4400" b="1" i="1" dirty="0" smtClean="0">
                <a:solidFill>
                  <a:srgbClr val="E1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аппарата</a:t>
            </a:r>
            <a:endParaRPr lang="ru-RU" sz="4400" b="1" dirty="0">
              <a:solidFill>
                <a:srgbClr val="E17A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26389" t="89753" r="70555" b="7901"/>
          <a:stretch>
            <a:fillRect/>
          </a:stretch>
        </p:blipFill>
        <p:spPr bwMode="auto">
          <a:xfrm>
            <a:off x="0" y="6616700"/>
            <a:ext cx="673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19_html_m47d34f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8280920" cy="3702977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28600" y="342899"/>
            <a:ext cx="8629650" cy="1501925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Голосовые складки  при дыхании образуют щель треугольной формы, называемую голосовой щелью. При голосообразовании голосовые складки  сближаются или смыкаются, голосовая щель закрывается.</a:t>
            </a:r>
          </a:p>
          <a:p>
            <a:endParaRPr lang="ru-RU" i="1" dirty="0" smtClean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452" y="5928540"/>
            <a:ext cx="8308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во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время вдоха                                                            во время пения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i="1" dirty="0" smtClean="0">
              <a:solidFill>
                <a:prstClr val="black"/>
              </a:solidFill>
            </a:endParaRPr>
          </a:p>
          <a:p>
            <a:r>
              <a:rPr lang="ru-RU" i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6950" y="257175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25" y="239077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115573">
            <a:off x="1571625" y="38576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3225" y="39147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439026">
            <a:off x="6581774" y="418147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439026">
            <a:off x="6934199" y="41814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9100" y="1619250"/>
            <a:ext cx="8267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надгортанник;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края голосовых связок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/>
          <a:srcRect l="26389" t="89753" r="70555" b="7901"/>
          <a:stretch>
            <a:fillRect/>
          </a:stretch>
        </p:blipFill>
        <p:spPr bwMode="auto">
          <a:xfrm>
            <a:off x="0" y="6616700"/>
            <a:ext cx="673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350" y="180975"/>
            <a:ext cx="8820150" cy="1314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Гигиена голосового аппарата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534131" y="1675325"/>
            <a:ext cx="5328592" cy="446449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Крик повреждает голосовые связки, что может вызвать их воспаление, привести к хрипоте или потере голоса. Шёпот также вреден. При шёпоте связки расслабляются и смыкаются не полностью.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Частые воспаления дыхательных путей, курение и алкоголь оказывают негативное влияние на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голосообразующий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аппарат.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terapevtplus.ru/wp-content/uploads/2014/02/1376506432_photo_187_660x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88840"/>
            <a:ext cx="2577681" cy="19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27" y="4306788"/>
            <a:ext cx="20288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1628" y="5863709"/>
            <a:ext cx="21877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Голосовые складки (связки) </a:t>
            </a:r>
            <a:endParaRPr lang="ru-RU" sz="1200" b="1" dirty="0" smtClean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 l="26389" t="89753" r="70555" b="7901"/>
          <a:stretch>
            <a:fillRect/>
          </a:stretch>
        </p:blipFill>
        <p:spPr bwMode="auto">
          <a:xfrm>
            <a:off x="0" y="6616700"/>
            <a:ext cx="673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3629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Идеи народности воспитания К.Д. Ушинского. Воспитание гражданина в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24" y="0"/>
            <a:ext cx="9155924" cy="6858000"/>
          </a:xfrm>
          <a:prstGeom prst="rect">
            <a:avLst/>
          </a:prstGeom>
          <a:noFill/>
        </p:spPr>
      </p:pic>
      <p:pic>
        <p:nvPicPr>
          <p:cNvPr id="1026" name="Picture 2" descr="Израильский музей сравнил современные смайлики с древними | Журнал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25" y="5178425"/>
            <a:ext cx="1231900" cy="1231900"/>
          </a:xfrm>
          <a:prstGeom prst="ellipse">
            <a:avLst/>
          </a:prstGeom>
          <a:noFill/>
          <a:effectLst>
            <a:softEdge rad="31750"/>
          </a:effectLst>
        </p:spPr>
      </p:pic>
      <p:sp>
        <p:nvSpPr>
          <p:cNvPr id="4" name="TextBox 6"/>
          <p:cNvSpPr txBox="1"/>
          <p:nvPr/>
        </p:nvSpPr>
        <p:spPr>
          <a:xfrm>
            <a:off x="0" y="58636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источник шаблона: </a:t>
            </a:r>
          </a:p>
          <a:p>
            <a:pPr algn="ctr">
              <a:spcAft>
                <a:spcPts val="0"/>
              </a:spcAft>
            </a:pPr>
            <a:r>
              <a:rPr lang="ru-RU" sz="800" b="1" i="1" dirty="0" smtClean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Кулакова Наталья Ивановна</a:t>
            </a:r>
            <a:endParaRPr lang="ru-RU" sz="800" dirty="0" smtClean="0">
              <a:solidFill>
                <a:schemeClr val="bg1">
                  <a:lumMod val="65000"/>
                </a:schemeClr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800" b="1" i="1" dirty="0" smtClean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учитель начальных классов  </a:t>
            </a:r>
            <a:endParaRPr lang="ru-RU" sz="800" dirty="0" smtClean="0">
              <a:solidFill>
                <a:schemeClr val="bg1">
                  <a:lumMod val="65000"/>
                </a:schemeClr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800" b="1" i="1" dirty="0" smtClean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ГУО «СШ № 26 г. Гродно», Беларусь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1648"/>
            <a:ext cx="8229600" cy="10850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9B4B73"/>
                </a:solidFill>
                <a:latin typeface="Times New Roman" pitchFamily="18" charset="0"/>
                <a:cs typeface="Times New Roman" pitchFamily="18" charset="0"/>
              </a:rPr>
              <a:t>Голосовой аппарат человека </a:t>
            </a:r>
            <a:br>
              <a:rPr lang="ru-RU" sz="3600" b="1" i="1" dirty="0" smtClean="0">
                <a:solidFill>
                  <a:srgbClr val="9B4B7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9B4B73"/>
                </a:solidFill>
                <a:latin typeface="Times New Roman" pitchFamily="18" charset="0"/>
                <a:cs typeface="Times New Roman" pitchFamily="18" charset="0"/>
              </a:rPr>
              <a:t>состоит из трёх основных частей:</a:t>
            </a:r>
            <a:endParaRPr lang="ru-RU" sz="3600" i="1" dirty="0">
              <a:solidFill>
                <a:srgbClr val="9B4B73"/>
              </a:solidFill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57200" y="2060448"/>
            <a:ext cx="8229600" cy="4065715"/>
          </a:xfrm>
          <a:solidFill>
            <a:schemeClr val="accent5">
              <a:lumMod val="40000"/>
              <a:lumOff val="60000"/>
              <a:alpha val="81175"/>
            </a:schemeClr>
          </a:solidFill>
        </p:spPr>
        <p:txBody>
          <a:bodyPr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дыхательный аппарат </a:t>
            </a:r>
            <a:r>
              <a:rPr lang="ru-RU" sz="3600" b="1" i="1" dirty="0" smtClean="0">
                <a:solidFill>
                  <a:srgbClr val="7030A0"/>
                </a:solidFill>
                <a:latin typeface="Bookman Old Style" pitchFamily="18" charset="0"/>
              </a:rPr>
              <a:t>(механизм дыхания)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речевой аппарат </a:t>
            </a:r>
            <a:r>
              <a:rPr lang="ru-RU" sz="3600" b="1" i="1" dirty="0" smtClean="0">
                <a:solidFill>
                  <a:srgbClr val="7030A0"/>
                </a:solidFill>
                <a:latin typeface="Bookman Old Style" pitchFamily="18" charset="0"/>
              </a:rPr>
              <a:t>(артикуляционный)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гортань с голосовыми связками и резонаторы</a:t>
            </a:r>
          </a:p>
        </p:txBody>
      </p:sp>
      <p:pic>
        <p:nvPicPr>
          <p:cNvPr id="4" name="Picture 2" descr="https://sun9-26.userapi.com/c846322/v846322710/12147e/dATpPEv-5L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1" y="6094301"/>
            <a:ext cx="911442" cy="78063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stroenie-organov-duhaniya.jpg"/>
          <p:cNvPicPr>
            <a:picLocks noChangeAspect="1"/>
          </p:cNvPicPr>
          <p:nvPr/>
        </p:nvPicPr>
        <p:blipFill>
          <a:blip r:embed="rId2" cstate="print"/>
          <a:srcRect t="2044" b="2516"/>
          <a:stretch>
            <a:fillRect/>
          </a:stretch>
        </p:blipFill>
        <p:spPr>
          <a:xfrm>
            <a:off x="1495425" y="223713"/>
            <a:ext cx="6193420" cy="6348537"/>
          </a:xfrm>
          <a:prstGeom prst="foldedCorner">
            <a:avLst/>
          </a:prstGeom>
        </p:spPr>
      </p:pic>
      <p:pic>
        <p:nvPicPr>
          <p:cNvPr id="3" name="Picture 2" descr="https://sun9-26.userapi.com/c846322/v846322710/12147e/dATpPEv-5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1" y="6094301"/>
            <a:ext cx="911442" cy="780633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1300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26" y="533400"/>
            <a:ext cx="8646549" cy="590550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Процесс  голосообразования</a:t>
            </a:r>
            <a:endParaRPr lang="ru-RU" sz="3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642533"/>
            <a:ext cx="8743950" cy="5005917"/>
          </a:xfrm>
        </p:spPr>
        <p:txBody>
          <a:bodyPr>
            <a:noAutofit/>
          </a:bodyPr>
          <a:lstStyle/>
          <a:p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органы, участвующие в голосообразовании, в совокупности образуют так называемый голосовой аппарат.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его состав входят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ротовая и носовая полости с придаточными полостями, глотка, гортань с голосовыми связками, трахея, бронхи, лёгкие, грудная клетка с дыхательными мышцами и диафрагмой, мышцы брюшной полости. </a:t>
            </a:r>
            <a:r>
              <a:rPr lang="ru-RU" sz="21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это не всё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голосообразовании принимает участие и 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нервная система, соответствующие нервные центры головного мозга с двигательными и чувствительными нервами, соединяющими эти центры со всеми указанными органами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мозга по двигательным нервам к этим органам идут приказы, а по чувствительным нервам поступают сведения о состоянии работающих органов. Работу органов голосообразования нельзя рассматривать вне связи с центральной нервной системой, которая организует их функции в единый, целостный певческий процесс, являющийся сложнейшим психофизическим процессом.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un9-26.userapi.com/c846322/v846322710/12147e/dATpPEv-5L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1" y="6094301"/>
            <a:ext cx="911442" cy="78063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rgbClr val="9D3370"/>
                </a:solidFill>
                <a:latin typeface="Times New Roman" pitchFamily="18" charset="0"/>
                <a:cs typeface="Times New Roman" pitchFamily="18" charset="0"/>
              </a:rPr>
              <a:t>Строение дыхательного аппарата</a:t>
            </a:r>
            <a:endParaRPr lang="ru-RU" sz="4000" i="1" dirty="0">
              <a:solidFill>
                <a:srgbClr val="9D3370"/>
              </a:solidFill>
            </a:endParaRPr>
          </a:p>
        </p:txBody>
      </p:sp>
      <p:pic>
        <p:nvPicPr>
          <p:cNvPr id="5" name="Рисунок 3" descr="строение.gif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>
          <a:xfrm>
            <a:off x="429775" y="2090056"/>
            <a:ext cx="3262549" cy="31995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2863" y="2047875"/>
            <a:ext cx="4689475" cy="325333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лёгкие (правое и левое),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являющиеся надувными воздушными резервуарами;</a:t>
            </a:r>
          </a:p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дыхательные пути -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бронхи и трахея, т.е. дыхательное горло; </a:t>
            </a:r>
          </a:p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диафрагма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мышца, которая отделяет грудную полость от полости живота и прикреплена частью к нижним рёбрам, частью к позвоночнику. </a:t>
            </a:r>
          </a:p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ru-RU" sz="1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дыхании также принимают участие:</a:t>
            </a:r>
          </a:p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мышцы брюшного пресса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которые оказывают давление на диафрагму при выдохе и вдохе</a:t>
            </a:r>
          </a:p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межрёберные мышцы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грудной клетки,  от сокращения одних из которых происходит сжатие грудной клетки, от сокращения других – расширение и вдох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s://sun9-26.userapi.com/c846322/v846322710/12147e/dATpPEv-5L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401" y="6094301"/>
            <a:ext cx="911442" cy="78063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image004_9.pn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l="835" b="4680"/>
          <a:stretch>
            <a:fillRect/>
          </a:stretch>
        </p:blipFill>
        <p:spPr>
          <a:xfrm>
            <a:off x="1143000" y="1675152"/>
            <a:ext cx="7048500" cy="49041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8126" y="472559"/>
            <a:ext cx="8648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9D3370"/>
                </a:solidFill>
                <a:latin typeface="Times New Roman" pitchFamily="18" charset="0"/>
                <a:cs typeface="Times New Roman" pitchFamily="18" charset="0"/>
              </a:rPr>
              <a:t>Строение артикуляционного аппарата</a:t>
            </a:r>
            <a:endParaRPr lang="ru-RU" sz="3600" dirty="0"/>
          </a:p>
        </p:txBody>
      </p:sp>
      <p:pic>
        <p:nvPicPr>
          <p:cNvPr id="4" name="Picture 2" descr="https://sun9-26.userapi.com/c846322/v846322710/12147e/dATpPEv-5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1" y="6094301"/>
            <a:ext cx="911442" cy="780633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1300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7" descr="91b297556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8962" y="1654690"/>
            <a:ext cx="3795663" cy="4917559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0" t="10154" r="2882"/>
          <a:stretch>
            <a:fillRect/>
          </a:stretch>
        </p:blipFill>
        <p:spPr bwMode="auto">
          <a:xfrm>
            <a:off x="219074" y="1676400"/>
            <a:ext cx="4955191" cy="372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33351" y="5353051"/>
            <a:ext cx="5000624" cy="12500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Щитовидный хрящ у мужчин  несколько   выступает вперёд, образуя кадык. </a:t>
            </a:r>
          </a:p>
          <a:p>
            <a:pPr algn="ctr"/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В узкой части гортани находятся   голосовые связки.</a:t>
            </a:r>
            <a:r>
              <a:rPr lang="ru-RU" sz="2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6966" y="405884"/>
            <a:ext cx="4521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9D3370"/>
                </a:solidFill>
                <a:latin typeface="Times New Roman" pitchFamily="18" charset="0"/>
                <a:cs typeface="Times New Roman" pitchFamily="18" charset="0"/>
              </a:rPr>
              <a:t>Строение гортани</a:t>
            </a:r>
            <a:endParaRPr lang="ru-RU" sz="4000" dirty="0"/>
          </a:p>
        </p:txBody>
      </p:sp>
      <p:pic>
        <p:nvPicPr>
          <p:cNvPr id="8" name="Picture 2" descr="https://sun9-26.userapi.com/c846322/v846322710/12147e/dATpPEv-5L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401" y="6094301"/>
            <a:ext cx="911442" cy="780633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0207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993366"/>
                </a:solidFill>
                <a:latin typeface="Monotype Corsiva" pitchFamily="66" charset="0"/>
                <a:cs typeface="Times New Roman" pitchFamily="18" charset="0"/>
              </a:rPr>
              <a:t>Резонаторная   область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7148" y="1582994"/>
            <a:ext cx="3618271" cy="2884231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(часть трахеи, ротовая область и носоглотка), основные характеристики которой: </a:t>
            </a:r>
          </a:p>
          <a:p>
            <a:pPr marL="742950" indent="-742950" algn="ctr" eaLnBrk="1" hangingPunct="1">
              <a:buFontTx/>
              <a:buNone/>
              <a:defRPr/>
            </a:pPr>
            <a:endParaRPr lang="ru-RU" sz="1100" dirty="0" smtClean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  <a:p>
            <a:pPr marL="742950" indent="-742950" algn="ctr" eaLnBrk="1" hangingPunct="1">
              <a:buFontTx/>
              <a:buNone/>
              <a:defRPr/>
            </a:pP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1) усиление звука голосовых связок; </a:t>
            </a:r>
          </a:p>
          <a:p>
            <a:pPr marL="742950" indent="-742950" algn="ctr" eaLnBrk="1" hangingPunct="1">
              <a:buFontTx/>
              <a:buNone/>
              <a:defRPr/>
            </a:pP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2) создание тембра голоса.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8198" name="Picture 6" descr="http://www.knyazhinskaya.ru/img/gol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980" y="1593552"/>
            <a:ext cx="4967112" cy="471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26.userapi.com/c846322/v846322710/12147e/dATpPEv-5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1" y="6094301"/>
            <a:ext cx="911442" cy="78063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ыхательная система гортань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3850" y="217090"/>
            <a:ext cx="4734022" cy="43290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135" y="1597305"/>
            <a:ext cx="8582640" cy="47368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Гортань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орган, где происходит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зарождение голоса. Она расположена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средней линии шеи в переднем её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отделе и представляет собой трубку,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верхнее отверстие которой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открывается в полости глотки, а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нижнее непосредственно продолжается в трахею. Гортань выполняет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тройную функцию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(дыхательную, защитную, голосовую) и имеет сложное строение. Она состоит из хрящей, соединенных между собой подвижно при помощи суставов и связок и переплетенных снаружи и изнутри мышцами. 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25" y="276225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1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Органы голосового </a:t>
            </a:r>
            <a:r>
              <a:rPr lang="ru-RU" sz="3200" b="1" i="1" dirty="0" smtClean="0">
                <a:solidFill>
                  <a:srgbClr val="E1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аппарата</a:t>
            </a:r>
            <a:endParaRPr lang="ru-RU" sz="3200" b="1" dirty="0">
              <a:solidFill>
                <a:srgbClr val="E17A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sun9-26.userapi.com/c846322/v846322710/12147e/dATpPEv-5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1" y="6094301"/>
            <a:ext cx="911442" cy="78063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1362737353_razbrosannye-noty</Template>
  <TotalTime>579</TotalTime>
  <Words>904</Words>
  <Application>Microsoft Office PowerPoint</Application>
  <PresentationFormat>Экран (4:3)</PresentationFormat>
  <Paragraphs>102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Diseño predeterminado</vt:lpstr>
      <vt:lpstr>Слайд 1</vt:lpstr>
      <vt:lpstr>Голосовой аппарат человека  состоит из трёх основных частей:</vt:lpstr>
      <vt:lpstr>Слайд 3</vt:lpstr>
      <vt:lpstr>Процесс  голосообразования</vt:lpstr>
      <vt:lpstr>Строение дыхательного аппарата</vt:lpstr>
      <vt:lpstr>Слайд 6</vt:lpstr>
      <vt:lpstr>Слайд 7</vt:lpstr>
      <vt:lpstr>Резонаторная   область </vt:lpstr>
      <vt:lpstr>Слайд 9</vt:lpstr>
      <vt:lpstr>Слайд 10</vt:lpstr>
      <vt:lpstr>Органы голосового аппарата</vt:lpstr>
      <vt:lpstr>Слайд 12</vt:lpstr>
      <vt:lpstr>Диафрагма Основание грудной клетки составляет диафрагма (грудобрюшная преграда). Это мощный мышечный орган, отделяющий грудную полость от брюшной. Диафрагма прикрепляется к нижним ребрам и позвоночнику, имеет два купола - правый и левый. Во время вдоха мышцы диафрагмы сокращаются, оба ее купола опускаются, увеличивая объем грудной клетки. Диафрагма состоит из поперечно-полосатых мышц. Ее движение полностью не подчинено нашему сознанию. Мы можем сознательно сделать и задержать вдох и выдох, но сложные движения диафрагмы при голосообразовании происходят подсознательно.  Диафрагма регулирует скорость истечения воздуха и подскладочное давление при образовании звуков и изменении их силы. </vt:lpstr>
      <vt:lpstr> Полости Полости, находящиеся над голосовыми складками: носовая, ротовая, глоточная и верхний отдел гортани - называются надставной трубой. Верхняя часть этой трубы - носовая полость. Она составлена из мягких тканей носа и лицевых костей черепа. По средней линии она разделена вертикальной носовой перегородкой на левую и правую половины, открытые спереди и сзади. Задними отверстиями, хоанами, носовая полость сообщается с глоткой (с носоглоткой). В стенках носовой полости имеются мелкие отверстия каналов, через которые она сообщается с воздухоносными полостями, находящимися в лицевых костях черепа. Эти полости называются придаточными полостями или пазухами носа. Они, так же как и полость носа выстланы слизистой оболочкой. При её заболевании эти полости могут заполняться гноем, что отрицательно отражается на качестве певческого звука. 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Владимир Владимир</cp:lastModifiedBy>
  <cp:revision>44</cp:revision>
  <dcterms:created xsi:type="dcterms:W3CDTF">2015-02-19T20:52:53Z</dcterms:created>
  <dcterms:modified xsi:type="dcterms:W3CDTF">2020-07-17T03:44:33Z</dcterms:modified>
</cp:coreProperties>
</file>