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0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17" autoAdjust="0"/>
    <p:restoredTop sz="94660"/>
  </p:normalViewPr>
  <p:slideViewPr>
    <p:cSldViewPr>
      <p:cViewPr>
        <p:scale>
          <a:sx n="50" d="100"/>
          <a:sy n="50" d="100"/>
        </p:scale>
        <p:origin x="-3828" y="-130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484784"/>
            <a:ext cx="9217024" cy="243668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Развитие чистоты интонации в пении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8062912" cy="7899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1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методическая разработка</a:t>
            </a:r>
            <a:endParaRPr lang="ru-RU" sz="21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188640"/>
            <a:ext cx="9649072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>
                <a:latin typeface="Arial Narrow" pitchFamily="34" charset="0"/>
              </a:rPr>
              <a:t>Муниципальное бюджетное образовательное учреждение дополнительного образования детей</a:t>
            </a:r>
          </a:p>
          <a:p>
            <a:pPr algn="ctr"/>
            <a:r>
              <a:rPr lang="ru-RU" sz="2800" b="1" dirty="0" smtClean="0">
                <a:latin typeface="Arial Narrow" pitchFamily="34" charset="0"/>
              </a:rPr>
              <a:t>«Дом детского творчества №3» г. Иркутска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Художественно-эстетическя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направленность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Вокальная студия «Голос»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509120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Arial Narrow" pitchFamily="34" charset="0"/>
              </a:rPr>
              <a:t>Автор-составитель: </a:t>
            </a:r>
          </a:p>
          <a:p>
            <a:pPr algn="r"/>
            <a:r>
              <a:rPr lang="ru-RU" sz="2800" b="1" dirty="0" smtClean="0">
                <a:latin typeface="Arial Narrow" pitchFamily="34" charset="0"/>
              </a:rPr>
              <a:t>Дроздова Е.В., педагог до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3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Иркутск, 2015 </a:t>
            </a:r>
            <a:endParaRPr lang="ru-RU" sz="2000" dirty="0"/>
          </a:p>
        </p:txBody>
      </p:sp>
      <p:pic>
        <p:nvPicPr>
          <p:cNvPr id="8" name="Рисунок 7" descr="C:\Users\Елена\Desktop\Работа\ДЕТИШКИ\фото\ДДТ 3\logos\Работа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354861" cy="254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кал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04052"/>
          </a:xfrm>
        </p:spPr>
        <p:txBody>
          <a:bodyPr/>
          <a:lstStyle/>
          <a:p>
            <a:pPr algn="ctr"/>
            <a:r>
              <a:rPr lang="ru-RU" b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228600">
                    <a:schemeClr val="tx1"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Литература</a:t>
            </a:r>
            <a:endParaRPr lang="ru-RU" b="1" dirty="0">
              <a:ln w="6350">
                <a:solidFill>
                  <a:schemeClr val="accent1">
                    <a:lumMod val="50000"/>
                  </a:schemeClr>
                </a:solidFill>
              </a:ln>
              <a:effectLst>
                <a:glow rad="228600">
                  <a:schemeClr val="tx1"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500702"/>
          </a:xfrm>
        </p:spPr>
        <p:txBody>
          <a:bodyPr>
            <a:normAutofit fontScale="70000" lnSpcReduction="20000"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Ветлугина Н.А. Музыкальный букварь. - М.: Музыка, 1973.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Дзержинская И.Л. Музыкальное воспитание младших школьников. М.: Просвещение, 1985.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Клюева Е. В, Шадрина М.Г. Теоретико-методические аспекты формирования музыкальности дошкольников в пении. Худ. Образование в России, Арзамас, 2002.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Метлов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Н.А. Музыка - детям. - М.: Просвещение, 1985.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Михайлова М.А. Развитие музыкальных способностей детей. - Ярославль: Академия развития, 1997.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Радынова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Дошкольный возраст - задачи музыкального воспитания. - Дошкольное воспитание, 1994, № 2, стр.24 - 30.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 чистоты   интонации   в  пении   дошкольников.   А.  Д.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 – 1960.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детей петь / под ред. Т.М. Орловой, С.И.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М.: Просвещение, 1978.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 Л. Ребенок в музыке и музыка в ребенке. - Дошкольное воспитание, 1992, стр.39.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з.png"/>
          <p:cNvPicPr>
            <a:picLocks noChangeAspect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92880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виз.png"/>
          <p:cNvPicPr>
            <a:picLocks noChangeAspect="1"/>
          </p:cNvPicPr>
          <p:nvPr/>
        </p:nvPicPr>
        <p:blipFill>
          <a:blip r:embed="rId3" cstate="screen"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325"/>
          <a:stretch>
            <a:fillRect/>
          </a:stretch>
        </p:blipFill>
        <p:spPr>
          <a:xfrm>
            <a:off x="0" y="326574"/>
            <a:ext cx="9144000" cy="653142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85784" y="-785842"/>
            <a:ext cx="9429784" cy="371477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а с и б о  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а в н и м а н и е !</a:t>
            </a:r>
            <a:endParaRPr lang="ru-R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Елена\Desktop\на сайт\фото\Ника, Восходящие звезды Приангарь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6388482" cy="464344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Елена\Desktop\на сайт\фото\Gw8VmCK67o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-1"/>
            <a:ext cx="3714744" cy="56104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57950" cy="30003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n w="6350">
                  <a:solidFill>
                    <a:schemeClr val="accent5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 обучении детей пению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n w="6350">
                  <a:solidFill>
                    <a:schemeClr val="accent5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необходимо добиваться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n w="635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правильной передачи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n w="635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мелодии </a:t>
            </a:r>
            <a:r>
              <a:rPr lang="ru-RU" sz="3200" b="1" dirty="0" smtClean="0">
                <a:ln w="6350">
                  <a:solidFill>
                    <a:schemeClr val="accent5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песни.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6350">
                  <a:solidFill>
                    <a:schemeClr val="accent5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Когда дети правильно </a:t>
            </a:r>
          </a:p>
          <a:p>
            <a:pPr marL="448056" indent="-384048" algn="r">
              <a:buClr>
                <a:schemeClr val="accent1"/>
              </a:buClr>
              <a:buSzPct val="80000"/>
            </a:pPr>
            <a:r>
              <a:rPr lang="ru-RU" sz="3200" b="1" dirty="0" smtClean="0">
                <a:ln w="6350">
                  <a:solidFill>
                    <a:schemeClr val="accent5"/>
                  </a:solidFill>
                </a:ln>
                <a:solidFill>
                  <a:srgbClr val="00206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передают мелодию, возрастает </a:t>
            </a:r>
            <a:r>
              <a:rPr lang="ru-RU" sz="3200" b="1" dirty="0" smtClean="0">
                <a:ln w="635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воспитывающее влияние пения.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42852"/>
            <a:ext cx="9501222" cy="671514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Интонация</a:t>
            </a:r>
            <a:r>
              <a:rPr lang="ru-RU" sz="40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36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</a:t>
            </a:r>
            <a:r>
              <a:rPr lang="ru-RU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малая смысловая ячейка в музыке, образуемая последовательностью звуков.</a:t>
            </a:r>
            <a:endParaRPr lang="ru-RU" sz="3200" b="1" dirty="0" smtClean="0"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9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Интонация  исполнительская – </a:t>
            </a:r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высоты звуков при исполнении.</a:t>
            </a:r>
            <a:endParaRPr lang="ru-RU" sz="3200" b="1" dirty="0" smtClean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7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Точное  интонирование  или  чистая  интонация – </a:t>
            </a:r>
            <a:r>
              <a:rPr lang="ru-RU" sz="3600" b="1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верная передача высоты музыкальных звуков.</a:t>
            </a:r>
            <a:endParaRPr lang="ru-RU" sz="3200" b="1" dirty="0" smtClean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5" name="Picture 2" descr="C:\Users\Елена\Desktop\разобрать\ОУК-46А-14\КуРсЫ 10.11.14\Дроздова Е.В\Презентации\images (4)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215206" y="5072074"/>
            <a:ext cx="1928794" cy="17859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71802" y="6143644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14380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143380"/>
            <a:ext cx="80010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429000"/>
            <a:ext cx="628654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0"/>
            <a:ext cx="77153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86874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2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Проблема навыка чистого интонирования</a:t>
            </a:r>
            <a:r>
              <a:rPr lang="ru-RU" sz="1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</a:t>
            </a:r>
            <a:r>
              <a:rPr lang="ru-RU" sz="2900" dirty="0" smtClean="0"/>
              <a:t> </a:t>
            </a:r>
            <a:r>
              <a:rPr lang="ru-RU" sz="2800" b="1" dirty="0" smtClean="0"/>
              <a:t>одна из важнейших проблем вокальной педагогики.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Актуальность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endParaRPr lang="ru-RU" sz="1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/>
              <a:t>Снижение культурных запросов современного общества</a:t>
            </a:r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r>
              <a:rPr lang="ru-RU" sz="2000" b="1" dirty="0" smtClean="0"/>
              <a:t>распространение низкопробной поп-культуры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000" b="1" dirty="0" smtClean="0"/>
              <a:t>появление большого числа непрофессиональных педагогов</a:t>
            </a:r>
          </a:p>
          <a:p>
            <a:pPr algn="ctr">
              <a:buNone/>
            </a:pPr>
            <a:endParaRPr lang="ru-RU" sz="2700" b="1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/>
              <a:t> недооценка роли формирования певческих навыков,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/>
              <a:t>ведущих к развитию чистоты певческой интонации,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/>
              <a:t>к становлению певческого аппарата</a:t>
            </a:r>
          </a:p>
          <a:p>
            <a:pPr algn="ctr">
              <a:buNone/>
            </a:pPr>
            <a:endParaRPr lang="ru-RU" sz="2100" b="1" dirty="0" smtClean="0"/>
          </a:p>
          <a:p>
            <a:pPr algn="ctr">
              <a:buNone/>
            </a:pPr>
            <a:r>
              <a:rPr lang="ru-RU" sz="2000" b="1" dirty="0" smtClean="0"/>
              <a:t>порча детских голосов</a:t>
            </a:r>
          </a:p>
          <a:p>
            <a:pPr algn="ctr">
              <a:buNone/>
            </a:pPr>
            <a:endParaRPr lang="ru-RU" sz="2000" b="1" dirty="0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143248"/>
            <a:ext cx="428628" cy="2143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7686" y="3857628"/>
            <a:ext cx="428628" cy="2143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4572008"/>
            <a:ext cx="428628" cy="2143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5857892"/>
            <a:ext cx="428628" cy="2143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Елена\Pictures\кал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500694" y="3214686"/>
            <a:ext cx="3286148" cy="1571636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2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Активная работа артикуляционного аппарата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4714884"/>
            <a:ext cx="3357586" cy="1643074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r>
              <a:rPr lang="ru-RU" sz="2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Сохранение правильного певческого звучания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642918"/>
            <a:ext cx="3286148" cy="142876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2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Правильное звукообразование, дыхание, дикция </a:t>
            </a:r>
          </a:p>
          <a:p>
            <a:pPr algn="ctr"/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>
            <a:off x="2285984" y="928670"/>
            <a:ext cx="185738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322363" y="1821645"/>
            <a:ext cx="1714512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5072066" y="4929198"/>
            <a:ext cx="185738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107125" y="4036223"/>
            <a:ext cx="185738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1928802"/>
            <a:ext cx="3143272" cy="1571636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r>
              <a:rPr lang="ru-RU" sz="2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Чистота певческой интонации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разобрать\ОУК-46А-14\КуРсЫ 10.11.14\Дроздова Е.В\Презентации\image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28660" y="-357214"/>
            <a:ext cx="9929882" cy="75009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358346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700" b="1" dirty="0" smtClean="0">
                <a:ln w="3175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Цель:</a:t>
            </a:r>
            <a:r>
              <a:rPr lang="ru-RU" sz="4700" b="1" dirty="0" smtClean="0">
                <a:ln w="3175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7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чистоты интонации в пении детей </a:t>
            </a:r>
          </a:p>
          <a:p>
            <a:pPr>
              <a:buNone/>
            </a:pPr>
            <a:endParaRPr lang="ru-RU" sz="2200" b="1" dirty="0" smtClean="0">
              <a:ln w="3175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700" b="1" dirty="0" smtClean="0">
                <a:ln w="3175" cmpd="dbl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Задачи:</a:t>
            </a:r>
          </a:p>
          <a:p>
            <a:pPr algn="ctr">
              <a:buNone/>
            </a:pPr>
            <a:r>
              <a:rPr lang="ru-RU" sz="4400" b="1" u="sng" dirty="0" smtClean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образовательные: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обучить правильному звукообразованию, дыханию и дикции;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обучить навыку правильного певческого звучания;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обучить правильному формированию гласных;</a:t>
            </a:r>
          </a:p>
          <a:p>
            <a:pPr algn="ctr">
              <a:buNone/>
            </a:pPr>
            <a:endParaRPr lang="ru-RU" sz="23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u="sng" dirty="0" smtClean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развивающие: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певческое дыхание;</a:t>
            </a:r>
          </a:p>
          <a:p>
            <a:pPr lvl="0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артикуляционный аппарат;</a:t>
            </a:r>
          </a:p>
          <a:p>
            <a:pPr lvl="0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эмоциональную отзывчивость на музыку;</a:t>
            </a:r>
          </a:p>
          <a:p>
            <a:pPr lvl="0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навыки осмысленного и выразительного исполнения вокальных упражнений и муз. произведений.</a:t>
            </a:r>
          </a:p>
          <a:p>
            <a:pPr algn="ctr">
              <a:buNone/>
            </a:pPr>
            <a:endParaRPr lang="ru-RU" sz="20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u="sng" dirty="0" smtClean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воспитательные:</a:t>
            </a:r>
          </a:p>
          <a:p>
            <a:r>
              <a:rPr lang="ru-RU" dirty="0" smtClean="0"/>
              <a:t>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воспитать бережное отношение к своему голосу;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способствовать формированию эстетического вкуса;</a:t>
            </a: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повысить общий культурный уровень обучающихся.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Елена\Pictures\кал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2571768" cy="2286016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чистоты певческой интонации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4429132"/>
            <a:ext cx="3714776" cy="221457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профессиональ-ных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певческих навыков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1928802"/>
            <a:ext cx="3071834" cy="221457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музыкальных способностей</a:t>
            </a:r>
          </a:p>
        </p:txBody>
      </p:sp>
      <p:sp>
        <p:nvSpPr>
          <p:cNvPr id="7" name="Двойная стрелка влево/вверх 6"/>
          <p:cNvSpPr/>
          <p:nvPr/>
        </p:nvSpPr>
        <p:spPr>
          <a:xfrm rot="5400000">
            <a:off x="1678760" y="2464588"/>
            <a:ext cx="1428761" cy="1785950"/>
          </a:xfrm>
          <a:prstGeom prst="leftUpArrow">
            <a:avLst>
              <a:gd name="adj1" fmla="val 22334"/>
              <a:gd name="adj2" fmla="val 23000"/>
              <a:gd name="adj3" fmla="val 25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 rot="16200000">
            <a:off x="6554405" y="2518163"/>
            <a:ext cx="1750229" cy="1714512"/>
          </a:xfrm>
          <a:prstGeom prst="leftUpArrow">
            <a:avLst>
              <a:gd name="adj1" fmla="val 16396"/>
              <a:gd name="adj2" fmla="val 22222"/>
              <a:gd name="adj3" fmla="val 25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 rot="5400000">
            <a:off x="1000101" y="2357432"/>
            <a:ext cx="3643335" cy="4214842"/>
          </a:xfrm>
          <a:prstGeom prst="leftUpArrow">
            <a:avLst>
              <a:gd name="adj1" fmla="val 8278"/>
              <a:gd name="adj2" fmla="val 9452"/>
              <a:gd name="adj3" fmla="val 8338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428604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голосового аппарата: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4214818"/>
          <a:ext cx="8329646" cy="245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258"/>
                <a:gridCol w="506145"/>
                <a:gridCol w="433839"/>
                <a:gridCol w="578451"/>
                <a:gridCol w="506145"/>
                <a:gridCol w="433839"/>
                <a:gridCol w="484727"/>
                <a:gridCol w="455257"/>
                <a:gridCol w="544875"/>
                <a:gridCol w="428628"/>
                <a:gridCol w="500066"/>
                <a:gridCol w="428628"/>
                <a:gridCol w="357190"/>
                <a:gridCol w="428628"/>
                <a:gridCol w="421164"/>
                <a:gridCol w="310903"/>
                <a:gridCol w="310903"/>
              </a:tblGrid>
              <a:tr h="7251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Список </a:t>
                      </a:r>
                      <a:r>
                        <a:rPr lang="ru-RU" sz="1400" dirty="0" err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</a:t>
                      </a:r>
                      <a:r>
                        <a:rPr lang="en-US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/</a:t>
                      </a:r>
                      <a:r>
                        <a:rPr lang="ru-RU" sz="1400" dirty="0" err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Количество баллов по критериям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Итого баллов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О</a:t>
                      </a:r>
                    </a:p>
                    <a:p>
                      <a:pPr algn="ctr"/>
                      <a:r>
                        <a:rPr lang="ru-RU" sz="1400" dirty="0" err="1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ц</a:t>
                      </a:r>
                      <a:endParaRPr lang="ru-RU" sz="1400" dirty="0" smtClean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</a:t>
                      </a:r>
                    </a:p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</a:t>
                      </a:r>
                    </a:p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</a:t>
                      </a:r>
                    </a:p>
                    <a:p>
                      <a:pPr algn="ctr"/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а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1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200" b="1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Дыхание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Звукообра-зование</a:t>
                      </a:r>
                      <a:endParaRPr kumimoji="0" lang="ru-RU" sz="1200" b="1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Звуко-ведение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Эмоцион</a:t>
                      </a:r>
                      <a:r>
                        <a:rPr kumimoji="0" lang="ru-RU" sz="1200" b="1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1" u="none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отзывчи</a:t>
                      </a:r>
                      <a:r>
                        <a:rPr lang="ru-RU" sz="12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kumimoji="0" lang="ru-RU" sz="1200" b="1" u="none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вость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Вокальн</a:t>
                      </a:r>
                      <a:r>
                        <a:rPr lang="ru-RU" sz="12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позиция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Артику</a:t>
                      </a:r>
                      <a:r>
                        <a:rPr lang="ru-RU" sz="8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1200" b="1" u="none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ляция</a:t>
                      </a:r>
                      <a:endParaRPr lang="ru-RU" sz="1200" b="1" u="non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Иванов</a:t>
                      </a:r>
                      <a:endParaRPr lang="ru-RU" sz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Петров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 Иванова</a:t>
                      </a:r>
                      <a:endParaRPr lang="ru-RU" sz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1000108"/>
          <a:ext cx="6929486" cy="15422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57652"/>
                <a:gridCol w="1071570"/>
                <a:gridCol w="1000132"/>
                <a:gridCol w="1000132"/>
              </a:tblGrid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Критерии: </a:t>
                      </a:r>
                      <a:endParaRPr lang="ru-RU" sz="1600" b="1" dirty="0" smtClean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устойчивое дыхание на опоре;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правильное звукообразование;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правильное певческое звучание;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эмоциональной отзывчивости на музыку;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высокая</a:t>
                      </a:r>
                      <a:r>
                        <a:rPr kumimoji="0" lang="ru-RU" sz="12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окальная позиция;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артикуляционный аппарат.</a:t>
                      </a:r>
                      <a:endParaRPr kumimoji="0" lang="ru-RU" sz="1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endParaRPr lang="ru-RU" sz="1400" b="1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Баллы</a:t>
                      </a:r>
                      <a:endParaRPr lang="ru-RU" sz="1400" b="1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</a:t>
                      </a:r>
                      <a:endParaRPr lang="ru-RU" sz="1400" b="1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высокий</a:t>
                      </a:r>
                      <a:endParaRPr lang="ru-RU" sz="1200" b="1" u="sng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27-30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u="sng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средний</a:t>
                      </a:r>
                      <a:endParaRPr lang="ru-RU" sz="1200" b="1" u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22-26</a:t>
                      </a:r>
                      <a:endParaRPr lang="ru-RU" sz="1200" b="1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16-21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низкий</a:t>
                      </a:r>
                      <a:endParaRPr lang="ru-RU" sz="1200" b="1" u="sng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0-15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2571744"/>
            <a:ext cx="857256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1го полугодия</a:t>
            </a:r>
            <a:r>
              <a:rPr kumimoji="0" lang="ru-RU" sz="2000" b="1" i="0" u="none" strike="noStrike" normalizeH="0" baseline="0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Слева: данные на сентябрь 201_ ; справа: данные на декабрь 201_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b="1" dirty="0" smtClean="0">
              <a:ln w="24500" cmpd="dbl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2го полугодия</a:t>
            </a:r>
            <a:r>
              <a:rPr lang="ru-RU" sz="2000" b="1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24500" cmpd="dbl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Слева: данные на декабрь 201_ ; справа: данные на май 201_ 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00" b="1" i="1" u="none" strike="noStrike" cap="none" normalizeH="0" baseline="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008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00" b="1" i="1" u="none" strike="noStrike" cap="none" normalizeH="0" baseline="0" dirty="0" smtClean="0">
                <a:ln w="3175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008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Пример: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71414"/>
            <a:ext cx="9572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РАЗВИТИЯ ЧИСТОТЫ ИНТОНАЦИИ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ПЕНИИ ДЕТЕЙ __ ГОДА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Работа\ДЕТИШКИ\ФеСтИвАлИ, КоНкУрСы\ДДТ 3\Юные дарования России-2014\наст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00760" cy="42213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33633" y="2643182"/>
            <a:ext cx="491036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0"/>
            <a:ext cx="5214974" cy="350046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Отсутствие</a:t>
            </a:r>
            <a:r>
              <a:rPr lang="ru-RU" sz="3200" b="1" dirty="0" smtClean="0">
                <a:ln w="3175" cmpd="dbl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чистоты интонирования </a:t>
            </a: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указывает</a:t>
            </a:r>
            <a:r>
              <a:rPr lang="ru-RU" sz="3200" b="1" dirty="0" smtClean="0">
                <a:ln w="3175" cmpd="dbl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неспособность</a:t>
            </a:r>
          </a:p>
          <a:p>
            <a:pPr algn="r">
              <a:buNone/>
            </a:pPr>
            <a:r>
              <a:rPr lang="ru-RU" sz="3200" b="1" dirty="0" smtClean="0">
                <a:ln w="3175" cmpd="dbl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к пению.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85784" y="4071942"/>
            <a:ext cx="5929354" cy="278605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Способность чистоты интонирования может быть развита </a:t>
            </a:r>
            <a:r>
              <a:rPr lang="ru-RU" sz="3200" b="1" dirty="0" smtClean="0">
                <a:ln w="3175" cmpd="dbl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 и остальные музыкальные способности.</a:t>
            </a:r>
          </a:p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670</TotalTime>
  <Words>629</Words>
  <Application>Microsoft Office PowerPoint</Application>
  <PresentationFormat>Экран (4:3)</PresentationFormat>
  <Paragraphs>175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Развитие чистоты интонации в пении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Литература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чистоты интонации в пении детей</dc:title>
  <dc:creator>Елена</dc:creator>
  <cp:lastModifiedBy>Владимир Владимир</cp:lastModifiedBy>
  <cp:revision>91</cp:revision>
  <dcterms:modified xsi:type="dcterms:W3CDTF">2020-07-17T10:43:07Z</dcterms:modified>
</cp:coreProperties>
</file>