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0" r:id="rId3"/>
    <p:sldId id="258" r:id="rId4"/>
    <p:sldId id="259" r:id="rId5"/>
    <p:sldId id="263" r:id="rId6"/>
    <p:sldId id="264" r:id="rId7"/>
    <p:sldId id="265" r:id="rId8"/>
    <p:sldId id="257" r:id="rId9"/>
    <p:sldId id="261" r:id="rId10"/>
    <p:sldId id="267" r:id="rId11"/>
    <p:sldId id="268" r:id="rId12"/>
    <p:sldId id="274" r:id="rId13"/>
    <p:sldId id="269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00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86" autoAdjust="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661CB-77E1-420A-ADA4-E9AD2B6DE064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8B77-DF6D-4099-B5CE-9991B2D9A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8B77-DF6D-4099-B5CE-9991B2D9A70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owi\Desktop\конференция\wpapers_ru_Ноты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8964488" cy="144015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ПОМОЩЬ ОДАРЁННЫМ ДЕТЯМ </a:t>
            </a:r>
            <a:br>
              <a:rPr lang="ru-RU" b="1" dirty="0" smtClean="0">
                <a:ln w="1143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САМОРЕАЛИЗАЦИИ </a:t>
            </a:r>
            <a:br>
              <a:rPr lang="ru-RU" b="1" dirty="0" smtClean="0">
                <a:ln w="1143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ПРИМЕРЕ ЗАНЯТИЙ В ВОКАЛЬНОЙ СТУДИИ</a:t>
            </a:r>
            <a:endParaRPr lang="ru-RU" sz="4000" b="1" dirty="0">
              <a:ln w="11430"/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088" y="3068960"/>
            <a:ext cx="8062912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5301208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 Дроздова Елена Владимировна</a:t>
            </a:r>
          </a:p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 дополнительного образования</a:t>
            </a:r>
          </a:p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МБУДО г.Иркутска ДДТ №3</a:t>
            </a:r>
            <a:endParaRPr lang="ru-RU" sz="2400" b="1" dirty="0">
              <a:ln w="11430"/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564904"/>
            <a:ext cx="7056784" cy="25237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i="1" dirty="0" smtClean="0">
                <a:ln>
                  <a:prstDash val="solid"/>
                </a:ln>
                <a:solidFill>
                  <a:srgbClr val="990033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«Человек, обладающий врожденным талантом, испытывает величайшее счастье тогда, когда использует этот талант» </a:t>
            </a:r>
          </a:p>
          <a:p>
            <a:r>
              <a:rPr lang="ru-RU" sz="2800" b="1" i="1" dirty="0" smtClean="0">
                <a:ln>
                  <a:prstDash val="solid"/>
                </a:ln>
                <a:solidFill>
                  <a:srgbClr val="990033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                                            (Иоганн Гёте)</a:t>
            </a:r>
            <a:endParaRPr lang="ru-RU" sz="2800" b="1" dirty="0" smtClean="0">
              <a:ln>
                <a:prstDash val="solid"/>
              </a:ln>
              <a:solidFill>
                <a:srgbClr val="990033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  <a:p>
            <a:endParaRPr lang="ru-RU" b="1" dirty="0">
              <a:ln>
                <a:prstDash val="solid"/>
              </a:ln>
              <a:solidFill>
                <a:schemeClr val="accent2"/>
              </a:solidFill>
            </a:endParaRPr>
          </a:p>
        </p:txBody>
      </p:sp>
      <p:pic>
        <p:nvPicPr>
          <p:cNvPr id="10241" name="Picture 1" descr="C:\Users\Елена\Desktop\Работа\ДЕТИШКИ\фото\ДДТ 3\logos\ддт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5497062"/>
            <a:ext cx="1142975" cy="136093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Елена\Downloads\Фон для телевизор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IMG-9cdb75033aaa92dae18f8889ccd55d70-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54047"/>
            <a:ext cx="2871787" cy="4303713"/>
          </a:xfrm>
          <a:prstGeom prst="foldedCorne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лена\Desktop\Работа\ДЕТИШКИ\фото\ДДТ 3\Ахметова Арина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14290"/>
            <a:ext cx="2286016" cy="3365522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/>
        </p:spPr>
      </p:pic>
      <p:pic>
        <p:nvPicPr>
          <p:cNvPr id="27653" name="Picture 5" descr="C:\Users\Елена\Desktop\Работа\ДЕТИШКИ\ФеСтИвАлИ, КоНкУрСы\ДДТ 1\И 2014 ВОСХОДЯЩИЕ ЗВЁЗДЫ ПРИАНГАРЬЯ, февраль\P1030225 - копия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5143504" y="214290"/>
            <a:ext cx="3793395" cy="307183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27655" name="Picture 7" descr="C:\Users\Елена\Desktop\Работа\ДЕТИШКИ\ФеСтИвАлИ, КоНкУрСы\ДДТ 1\М 2014 ПАРЯЩИЙ ФЕНИКС,март\IMG_2768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3857628"/>
            <a:ext cx="3106021" cy="285766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27657" name="Picture 9" descr="C:\Users\Елена\Desktop\Работа\ДЕТИШКИ\ФеСтИвАлИ, КоНкУрСы\ДДТ 3\Юные дарования России-2014\Кат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07034" y="3524213"/>
            <a:ext cx="2394122" cy="319091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27659" name="Picture 11" descr="C:\Users\Елена\Desktop\Работа\ДЕТИШКИ\ФеСтИвАлИ, КоНкУрСы\ДДТ 3\Жемчужина России - январь 2015\IMG_6282 - копия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14290"/>
            <a:ext cx="2071702" cy="33460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5602" name="Picture 2" descr="D:\Загрузки\Лена\Фото\ДДТ 3\камертон сайт\DSC04035.JPG"/>
          <p:cNvPicPr>
            <a:picLocks noChangeAspect="1" noChangeArrowheads="1"/>
          </p:cNvPicPr>
          <p:nvPr/>
        </p:nvPicPr>
        <p:blipFill>
          <a:blip r:embed="rId7" cstate="print"/>
          <a:srcRect l="15347" t="10298" r="31963"/>
          <a:stretch>
            <a:fillRect/>
          </a:stretch>
        </p:blipFill>
        <p:spPr bwMode="auto">
          <a:xfrm>
            <a:off x="214282" y="3857628"/>
            <a:ext cx="2984824" cy="28575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Загрузки\Лена\Фото\ДДТ 3\Юные дарования России-2014\Соф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17" y="142852"/>
            <a:ext cx="4094393" cy="3071834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7651" name="Picture 3" descr="D:\Загрузки\Лена\Фото\ДДТ 3\Юные дарования России-2014\IMG_0146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429124" y="142852"/>
            <a:ext cx="4607752" cy="3071834"/>
          </a:xfrm>
          <a:prstGeom prst="rect">
            <a:avLst/>
          </a:prstGeom>
          <a:noFill/>
          <a:ln w="28575">
            <a:solidFill>
              <a:srgbClr val="C09200"/>
            </a:solidFill>
          </a:ln>
        </p:spPr>
      </p:pic>
      <p:pic>
        <p:nvPicPr>
          <p:cNvPr id="27652" name="Picture 4" descr="D:\Загрузки\Лена\Фото\ДДТ 3\Полетели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3063864" y="3357563"/>
            <a:ext cx="5991542" cy="337024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  <p:pic>
        <p:nvPicPr>
          <p:cNvPr id="2" name="Picture 5" descr="D:\Загрузки\Лена\2019-2020\2019-2020\журнал Я пою\Николай+\0DyakTsveN0.jpg"/>
          <p:cNvPicPr>
            <a:picLocks noChangeAspect="1" noChangeArrowheads="1"/>
          </p:cNvPicPr>
          <p:nvPr/>
        </p:nvPicPr>
        <p:blipFill>
          <a:blip r:embed="rId5" cstate="print"/>
          <a:srcRect l="10852" t="14360" r="12590" b="13564"/>
          <a:stretch>
            <a:fillRect/>
          </a:stretch>
        </p:blipFill>
        <p:spPr bwMode="auto">
          <a:xfrm>
            <a:off x="142844" y="3375422"/>
            <a:ext cx="2714644" cy="3333774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Users\Елена\Documents\ддЕЕттИИ\Диноз.pn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5286380" cy="3659802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4578" name="Picture 2" descr="D:\Загрузки\Лена\Фото\ДДТ 3\День матери 1.12.15\IMG_0111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35976" t="33738" r="10783" b="4629"/>
          <a:stretch>
            <a:fillRect/>
          </a:stretch>
        </p:blipFill>
        <p:spPr bwMode="auto">
          <a:xfrm flipH="1">
            <a:off x="0" y="3329608"/>
            <a:ext cx="4572000" cy="352839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4" descr="D:\Загрузки\Лена\Фото\ДДТ 3\камертон сайт\DSC04022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14872" r="25317"/>
          <a:stretch>
            <a:fillRect/>
          </a:stretch>
        </p:blipFill>
        <p:spPr bwMode="auto">
          <a:xfrm>
            <a:off x="4965010" y="0"/>
            <a:ext cx="4178990" cy="392906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581" name="Picture 5" descr="D:\Загрузки\Лена\Фото\ДДТ 3\ладога 3 марта 2016\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4518" y="3714752"/>
            <a:ext cx="4719482" cy="3143247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Wowi\Desktop\конференция\IMG_9193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7" y="620688"/>
            <a:ext cx="3282489" cy="5400600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30722" name="Picture 2" descr="C:\Users\Елена\Desktop\Работа\ДЕТИШКИ\фото\ДДТ 3\фото День ВДВ\1Upw6t6B2Q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5386826" cy="28803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602" name="Picture 2" descr="F:\девчонки\янаян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501008"/>
            <a:ext cx="5436096" cy="30208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491880" y="0"/>
            <a:ext cx="4860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«Пренебрегая словесами</a:t>
            </a:r>
          </a:p>
          <a:p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Жизнь убеждает нас опять:</a:t>
            </a:r>
          </a:p>
          <a:p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Талантам надо помогать,</a:t>
            </a:r>
          </a:p>
          <a:p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Бездарности пробьются сами»</a:t>
            </a:r>
          </a:p>
          <a:p>
            <a:r>
              <a:rPr lang="ru-RU" sz="2000" b="1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(Лев Озеров)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Wowi\Desktop\конференция\wpapers_ru_Нот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6552" y="0"/>
            <a:ext cx="9540552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81856" y="332656"/>
            <a:ext cx="696214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7956376" y="6021288"/>
            <a:ext cx="1187624" cy="836712"/>
          </a:xfrm>
          <a:prstGeom prst="star5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ocuments\ддЕЕттИИ\Бухаровы\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1930428" cy="271464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Picture 5" descr="C:\Users\Елена\Desktop\Работа\ДЕТИШКИ\ФеСтИвАлИ, КоНкУрСы\ДДТ 3\Чиполлино ищет таланты - июнь-октябрь 2014\ни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214290"/>
            <a:ext cx="4238407" cy="271464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2051" name="Picture 3" descr="C:\Users\Елена\Documents\Bluetooth Folder\P_20151015_0952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214290"/>
            <a:ext cx="1885187" cy="2714644"/>
          </a:xfrm>
          <a:prstGeom prst="rect">
            <a:avLst/>
          </a:prstGeom>
          <a:noFill/>
          <a:ln w="28575">
            <a:solidFill>
              <a:schemeClr val="tx1">
                <a:lumMod val="95000"/>
              </a:schemeClr>
            </a:solidFill>
          </a:ln>
        </p:spPr>
      </p:pic>
      <p:pic>
        <p:nvPicPr>
          <p:cNvPr id="2052" name="Picture 4" descr="C:\Users\Елена\Documents\ддЕЕттИИ\Бухаровы\5 окт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44" y="3167060"/>
            <a:ext cx="5203826" cy="346921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2054" name="Picture 6" descr="C:\Users\Елена\Documents\ддЕЕттИИ\Тигр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3143248"/>
            <a:ext cx="3143272" cy="349551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wi\Desktop\конференция\08_beautypic.ru_070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-571568" y="1500174"/>
            <a:ext cx="10001352" cy="557216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900115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</a:rPr>
              <a:t>Важнейшие условия для развития одарённых детей: </a:t>
            </a:r>
          </a:p>
          <a:p>
            <a:pPr lvl="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Заниматься с одарёнными детьми нужно индивидуально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1285860"/>
            <a:ext cx="7643834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Развивать потребность в познании музыкального искусства, вокальных возможностей своей личности, умении понять глубину воздействия музыки на человека;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2857496"/>
            <a:ext cx="578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Быть педагогом профессионально грамотным и увлечённым своим делом.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601" y="142852"/>
            <a:ext cx="890339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Основные этапы помощи одарённым детям в самореализации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ln w="3175">
                <a:solidFill>
                  <a:schemeClr val="tx2"/>
                </a:solidFill>
              </a:ln>
              <a:solidFill>
                <a:srgbClr val="99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800" b="1" dirty="0" smtClean="0">
                <a:ln w="18000">
                  <a:solidFill>
                    <a:schemeClr val="accent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Выявление одарённых и талантливых детей.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b="1" dirty="0" smtClean="0">
                <a:ln w="18000">
                  <a:solidFill>
                    <a:schemeClr val="accent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Организация воспитательного </a:t>
            </a:r>
          </a:p>
          <a:p>
            <a:pPr marL="342900" lvl="0" indent="-342900"/>
            <a:r>
              <a:rPr lang="ru-RU" sz="2800" b="1" dirty="0" smtClean="0">
                <a:ln w="18000">
                  <a:solidFill>
                    <a:schemeClr val="accent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процесса в работе с одарёнными </a:t>
            </a:r>
          </a:p>
          <a:p>
            <a:pPr marL="342900" lvl="0" indent="-342900"/>
            <a:r>
              <a:rPr lang="ru-RU" sz="2800" b="1" dirty="0" smtClean="0">
                <a:ln w="18000">
                  <a:solidFill>
                    <a:schemeClr val="accent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детьми. </a:t>
            </a:r>
          </a:p>
          <a:p>
            <a:pPr marL="342900" lvl="0" indent="-342900"/>
            <a:r>
              <a:rPr lang="ru-RU" sz="2800" b="1" dirty="0" smtClean="0">
                <a:ln w="18000">
                  <a:solidFill>
                    <a:schemeClr val="accent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Тесное </a:t>
            </a:r>
          </a:p>
          <a:p>
            <a:pPr marL="342900" lvl="0" indent="-342900"/>
            <a:r>
              <a:rPr lang="ru-RU" sz="2800" b="1" dirty="0" smtClean="0">
                <a:ln w="18000">
                  <a:solidFill>
                    <a:schemeClr val="accent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сотрудничество </a:t>
            </a:r>
          </a:p>
          <a:p>
            <a:pPr marL="342900" lvl="0" indent="-342900"/>
            <a:r>
              <a:rPr lang="ru-RU" sz="2800" b="1" dirty="0" smtClean="0">
                <a:ln w="18000">
                  <a:solidFill>
                    <a:schemeClr val="accent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родителями</a:t>
            </a:r>
          </a:p>
          <a:p>
            <a:pPr marL="342900" lvl="0" indent="-342900"/>
            <a:r>
              <a:rPr lang="ru-RU" sz="2800" b="1" dirty="0" smtClean="0">
                <a:ln w="18000">
                  <a:solidFill>
                    <a:schemeClr val="accent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одарённых </a:t>
            </a:r>
          </a:p>
          <a:p>
            <a:pPr marL="342900" lvl="0" indent="-342900"/>
            <a:r>
              <a:rPr lang="ru-RU" sz="2800" b="1" dirty="0" smtClean="0">
                <a:ln w="18000">
                  <a:solidFill>
                    <a:schemeClr val="accent3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детей. </a:t>
            </a:r>
          </a:p>
          <a:p>
            <a:endParaRPr lang="ru-RU" dirty="0"/>
          </a:p>
        </p:txBody>
      </p:sp>
      <p:pic>
        <p:nvPicPr>
          <p:cNvPr id="7" name="Picture 3" descr="D:\Загрузки\Лена\Фото\ДДТ 3\День матери 1.12.15\IMG_010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13681" r="16092"/>
          <a:stretch>
            <a:fillRect/>
          </a:stretch>
        </p:blipFill>
        <p:spPr bwMode="auto">
          <a:xfrm>
            <a:off x="3286116" y="2818365"/>
            <a:ext cx="5786089" cy="396822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852"/>
            <a:ext cx="9144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этап. Выявление одарённых и талантливых детей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642918"/>
          <a:ext cx="3786214" cy="10668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71570"/>
                <a:gridCol w="928694"/>
                <a:gridCol w="857256"/>
                <a:gridCol w="928694"/>
              </a:tblGrid>
              <a:tr h="15875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</a:txBody>
                  <a:tcPr marL="68580" marR="68580" marT="0" marB="0"/>
                </a:tc>
              </a:tr>
              <a:tr h="165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38-50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165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25-37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158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12-24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55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низкий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0-11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2844" y="1857364"/>
            <a:ext cx="871543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подсчёт.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1 полугодия:  Слева : данные на  начало ; справа: данные на середину учебного года.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2 полугодия:  Слева : данные на  середину ; справа: данные на конец учебного года.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285749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Мониторинг развития музыкальных способностей обучающихся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44" y="3286124"/>
          <a:ext cx="8786873" cy="119658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57322"/>
                <a:gridCol w="642942"/>
                <a:gridCol w="642942"/>
                <a:gridCol w="571504"/>
                <a:gridCol w="571504"/>
                <a:gridCol w="571504"/>
                <a:gridCol w="642942"/>
                <a:gridCol w="642942"/>
                <a:gridCol w="642942"/>
                <a:gridCol w="637765"/>
                <a:gridCol w="590874"/>
                <a:gridCol w="339514"/>
                <a:gridCol w="253148"/>
                <a:gridCol w="339514"/>
                <a:gridCol w="339514"/>
              </a:tblGrid>
              <a:tr h="5089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Ребёнок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Количество баллов	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Итого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бал-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лов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Оценка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</a:rPr>
                        <a:t>Муз-слуховые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</a:rPr>
                        <a:t> представления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</a:rPr>
                        <a:t>Ладовое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</a:rPr>
                        <a:t>чувство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</a:rPr>
                        <a:t>Метроритмич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</a:rPr>
                        <a:t>. чувство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</a:rPr>
                        <a:t>Эмоциональная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</a:rPr>
                        <a:t> отзывчивость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</a:rPr>
                        <a:t>Художественный вкус </a:t>
                      </a: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</a:rPr>
                        <a:t>1.</a:t>
                      </a: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</a:tr>
              <a:tr h="16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2.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471488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Мониторинг развития певческих навыков обучающихся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5143512"/>
          <a:ext cx="8786873" cy="119658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57322"/>
                <a:gridCol w="642942"/>
                <a:gridCol w="642942"/>
                <a:gridCol w="571504"/>
                <a:gridCol w="571504"/>
                <a:gridCol w="571504"/>
                <a:gridCol w="642942"/>
                <a:gridCol w="642942"/>
                <a:gridCol w="642942"/>
                <a:gridCol w="637765"/>
                <a:gridCol w="590874"/>
                <a:gridCol w="339514"/>
                <a:gridCol w="253148"/>
                <a:gridCol w="339514"/>
                <a:gridCol w="339514"/>
              </a:tblGrid>
              <a:tr h="5089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Ребёнок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Количество баллов	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Итого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бал-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лов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Оценка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Дыхание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Опора звука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Звуковедение</a:t>
                      </a:r>
                      <a:endParaRPr kumimoji="0" lang="ru-RU" sz="10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Дикция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позиция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</a:rPr>
                        <a:t>1.</a:t>
                      </a: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</a:tr>
              <a:tr h="169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/>
                        <a:t>2.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wi\Desktop\конференция\08_beautypic.ru_070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-396552" y="2132856"/>
            <a:ext cx="9858444" cy="507209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этап. Организация воспитательного процесса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работе с одарёнными детьми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71546"/>
            <a:ext cx="89297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Материально-техническое обеспечение;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Подбор репертуара его постепенное расширение и усложнение. Постановка новых исполнительских задач.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Развитие творческой личности ребёнка;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Подготовка концертных номеров, регулярные концертные и конкурсные выступления;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Анализ видеозаписей;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Новые виды творческой работы.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Елена\Desktop\Работа\ДЕТИШКИ\фото\ДДТ 3\Диана Бабенцева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71768" cy="3643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79" name="Picture 3" descr="C:\Users\Елена\Desktop\Работа\ДЕТИШКИ\фото\ДДТ 3\Настя. отчётны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44830" y="0"/>
            <a:ext cx="1899169" cy="35718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0" name="Picture 4" descr="C:\Users\Елена\Desktop\Работа\ДЕТИШКИ\фото\ДДТ 3\Смотр, март 2015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0"/>
            <a:ext cx="2035004" cy="36433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1" name="Picture 5" descr="C:\Users\Елена\Desktop\Работа\ДЕТИШКИ\фото\ДДТ 3\Ахметова Арина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0"/>
            <a:ext cx="2571768" cy="360722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2" name="Picture 6" descr="C:\Users\Елена\Desktop\Работа\ДЕТИШКИ\фото\ДДТ 3\Кристин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3396716"/>
            <a:ext cx="2500298" cy="34612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3" name="Picture 7" descr="C:\Users\Елена\Desktop\Работа\ДЕТИШКИ\фото\ДДТ 3\Ника Морожникова (3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43174" y="3571876"/>
            <a:ext cx="4143404" cy="32861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4" name="Picture 8" descr="C:\Users\Елена\Desktop\Работа\ДЕТИШКИ\ФеСтИвАлИ, КоНкУрСы\ДДТ 1\И 2014 СТУПЕНЬКИ К УСПЕХУ, апрель\дюдю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0" y="3500438"/>
            <a:ext cx="2786082" cy="33575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Работа\ДЕТИШКИ\фото\ДДТ 3\отчетны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620688"/>
            <a:ext cx="9144000" cy="55721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0" name="Picture 6" descr="C:\Users\Елена\Desktop\Работа\Бумажки\Благодарности, грамоты, сертификаты\ДДТ 1\2014\В гостях у сказки\Scan00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"/>
            <a:ext cx="1714480" cy="242410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32" name="Picture 8" descr="C:\Users\Елена\Desktop\Работа\Бумажки\Благодарности, грамоты, сертификаты\ДДТ 1\2014\Окно в искусство\Scan01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6152" y="4429132"/>
            <a:ext cx="1717848" cy="242886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35" name="Picture 11" descr="C:\Users\Елена\Desktop\Работа\Бумажки\Благодарности, грамоты, сертификаты\ДДТ 3\2014-2015\2014\Le festival international perfect\Бухарова Ангелин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6" y="0"/>
            <a:ext cx="2625028" cy="185736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542925" y="6029325"/>
          <a:ext cx="1079500" cy="1079500"/>
        </p:xfrm>
        <a:graphic>
          <a:graphicData uri="http://schemas.openxmlformats.org/presentationml/2006/ole">
            <p:oleObj spid="_x0000_s1036" name="PDF" r:id="rId7" imgW="1080000" imgH="1080000" progId="">
              <p:embed/>
            </p:oleObj>
          </a:graphicData>
        </a:graphic>
      </p:graphicFrame>
      <p:pic>
        <p:nvPicPr>
          <p:cNvPr id="1037" name="Picture 13" descr="C:\Users\Елена\Desktop\Работа\Бумажки\Благодарности, грамоты, сертификаты\ДДТ 3\2014-2015\2014\Юные дарования России-2014\арина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" y="2480757"/>
            <a:ext cx="1259631" cy="17832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38" name="Picture 14" descr="C:\Users\Елена\Desktop\Работа\Бумажки\Благодарности, грамоты, сертификаты\ДДТ 3\2014-2015\2015\Ближе к звёздам\blizhe-k-zvezdam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22539" y="0"/>
            <a:ext cx="1721461" cy="242886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39" name="Picture 15" descr="C:\Users\Елена\Desktop\Работа\Бумажки\Благодарности, грамоты, сертификаты\ДДТ 3\2014-2015\2015\Весна Победы 9 и 11 мая\vesna-pobedi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857356" y="4429132"/>
            <a:ext cx="1718424" cy="242886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40" name="Picture 16" descr="C:\Users\Елена\Desktop\Работа\Бумажки\Благодарности, грамоты, сертификаты\ДДТ 3\2014-2015\2015\Восходящая звезда\ллд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714744" y="4429132"/>
            <a:ext cx="1694964" cy="242886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41" name="Picture 17" descr="C:\Users\Елена\Desktop\Работа\Бумажки\Благодарности, грамоты, сертификаты\ДДТ 3\2014-2015\2015\Парящий феникс\Призние жюри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34379" y="0"/>
            <a:ext cx="2668266" cy="185736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43" name="Picture 19" descr="C:\Users\Елена\Desktop\Работа\Бумажки\Благодарности, грамоты, сертификаты\ДДТ 3\2014-2015\2014\ART-прорыв\арина.jpe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4424476"/>
            <a:ext cx="1714480" cy="243352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44" name="Picture 20" descr="C:\Users\Елена\Desktop\Работа\Бумажки\Благодарности, грамоты, сертификаты\ДДТ 3\2014-2015\2015\Широка страна моя родная\Комарова.jpe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856646" y="2571744"/>
            <a:ext cx="1287354" cy="178594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45" name="Picture 21" descr="C:\Users\Елена\Desktop\Работа\Бумажки\Благодарности, грамоты, сертификаты\ДДТ 1\2014\Восходящие звёзды Приангарья\ю.ю.ю 001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572132" y="4429107"/>
            <a:ext cx="1702103" cy="242889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wi\Desktop\конференция\image-ca2d9a143387108fa58729429b7c8f4361a1bbdd8435275aeed3874093778b1b-V - копия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3419436" cy="4293096"/>
          </a:xfrm>
          <a:prstGeom prst="rect">
            <a:avLst/>
          </a:prstGeom>
          <a:noFill/>
          <a:effectLst/>
        </p:spPr>
      </p:pic>
      <p:pic>
        <p:nvPicPr>
          <p:cNvPr id="8" name="Picture 3" descr="C:\Users\Елена\Desktop\Работа\ДЕТИШКИ\Бухаровы\YP_21_16-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555" y="0"/>
            <a:ext cx="5714445" cy="6858000"/>
          </a:xfrm>
          <a:prstGeom prst="rect">
            <a:avLst/>
          </a:prstGeom>
          <a:noFill/>
        </p:spPr>
      </p:pic>
      <p:pic>
        <p:nvPicPr>
          <p:cNvPr id="6" name="Picture 6" descr="C:\Users\Елена\Desktop\Работа\ДЕТИШКИ\фото\ДДТ 3\афиша день семь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4149080"/>
            <a:ext cx="3610795" cy="2708920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3059832" y="188640"/>
            <a:ext cx="720080" cy="692696"/>
          </a:xfrm>
          <a:prstGeom prst="star5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428</TotalTime>
  <Words>321</Words>
  <Application>Microsoft Office PowerPoint</Application>
  <PresentationFormat>Экран (4:3)</PresentationFormat>
  <Paragraphs>86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Яркая</vt:lpstr>
      <vt:lpstr>PDF</vt:lpstr>
      <vt:lpstr>ПОМОЩЬ ОДАРЁННЫМ ДЕТЯМ  В САМОРЕАЛИЗАЦИИ  НА ПРИМЕРЕ ЗАНЯТИЙ В ВОКАЛЬНОЙ СТУДИИ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ПОМОЩЬ ОДАРЁННЫМ ДЕТЯМ  В САМОРЕАЛИЗАЦИИ  НА ПРИМЕРЕ ЗАНЯТИЙ В ВОКАЛЬНОЙ СТУДИИ</dc:title>
  <dc:creator>Wowi</dc:creator>
  <cp:lastModifiedBy>Владимир Владимир</cp:lastModifiedBy>
  <cp:revision>52</cp:revision>
  <dcterms:created xsi:type="dcterms:W3CDTF">2015-10-21T06:53:25Z</dcterms:created>
  <dcterms:modified xsi:type="dcterms:W3CDTF">2020-07-17T04:20:12Z</dcterms:modified>
</cp:coreProperties>
</file>